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78" r:id="rId4"/>
    <p:sldId id="258" r:id="rId5"/>
    <p:sldId id="267" r:id="rId6"/>
    <p:sldId id="327" r:id="rId7"/>
    <p:sldId id="259" r:id="rId8"/>
    <p:sldId id="277" r:id="rId9"/>
    <p:sldId id="328" r:id="rId10"/>
    <p:sldId id="276" r:id="rId11"/>
    <p:sldId id="329" r:id="rId12"/>
    <p:sldId id="303" r:id="rId13"/>
    <p:sldId id="280" r:id="rId14"/>
    <p:sldId id="281" r:id="rId15"/>
    <p:sldId id="261" r:id="rId16"/>
    <p:sldId id="274" r:id="rId17"/>
    <p:sldId id="314" r:id="rId18"/>
    <p:sldId id="286" r:id="rId19"/>
    <p:sldId id="316" r:id="rId20"/>
    <p:sldId id="318"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252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83"/>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sorterViewPr>
    <p:cViewPr>
      <p:scale>
        <a:sx n="100" d="100"/>
        <a:sy n="100" d="100"/>
      </p:scale>
      <p:origin x="0" y="709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A8CA343-07BE-495B-932A-8DBFFC9786D6}" type="datetimeFigureOut">
              <a:rPr lang="en-US"/>
              <a:pPr>
                <a:defRPr/>
              </a:pPr>
              <a:t>10/11/2022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3F6955B-5409-4E34-B7B4-5358612F724B}" type="slidenum">
              <a:rPr lang="en-US"/>
              <a:pPr>
                <a:defRPr/>
              </a:pPr>
              <a:t>‹#›</a:t>
            </a:fld>
            <a:endParaRPr lang="en-US"/>
          </a:p>
        </p:txBody>
      </p:sp>
    </p:spTree>
    <p:extLst>
      <p:ext uri="{BB962C8B-B14F-4D97-AF65-F5344CB8AC3E}">
        <p14:creationId xmlns:p14="http://schemas.microsoft.com/office/powerpoint/2010/main" xmlns="" val="10403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a:defRPr/>
            </a:pPr>
            <a:fld id="{362F80E4-7728-4161-94BF-08466A719975}" type="slidenum">
              <a:rPr lang="en-US" smtClean="0"/>
              <a:pPr>
                <a:defRPr/>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FE1CB5-A67D-49C2-A6EC-277F75952523}" type="slidenum">
              <a:rPr lang="en-US" altLang="en-US" smtClean="0"/>
              <a:pPr fontAlgn="base">
                <a:spcBef>
                  <a:spcPct val="0"/>
                </a:spcBef>
                <a:spcAft>
                  <a:spcPct val="0"/>
                </a:spcAft>
                <a:defRPr/>
              </a:pPr>
              <a:t>15</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fld id="{3B7A43DF-5D51-4CBB-9683-571F1BE42EAE}" type="datetimeFigureOut">
              <a:rPr lang="en-US"/>
              <a:pPr>
                <a:defRPr/>
              </a:pPr>
              <a:t>10/11/2022</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A5E9E623-75D8-4DEB-8DC6-B53E0B60B83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EFE99E80-4E0C-41F8-9755-2733A71D2C20}" type="datetimeFigureOut">
              <a:rPr lang="en-US"/>
              <a:pPr>
                <a:defRPr/>
              </a:pPr>
              <a:t>10/11/2022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371E312-F7E4-4178-9EAA-F912FBA9ED4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2DC908BA-CAF9-4D9F-A32C-CA5F62C64100}" type="datetimeFigureOut">
              <a:rPr lang="en-US"/>
              <a:pPr>
                <a:defRPr/>
              </a:pPr>
              <a:t>10/11/2022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01A2B72-7149-4F3F-8B81-48CF244DEF9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10D4116D-2043-40D1-9200-DFF126952227}" type="datetimeFigureOut">
              <a:rPr lang="en-US"/>
              <a:pPr>
                <a:defRPr/>
              </a:pPr>
              <a:t>10/11/2022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6BA8FD1-28D1-4FA6-B321-9607203BF25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47E4CC2E-D51C-4135-BDB1-CABC3EC3D4BD}" type="datetimeFigureOut">
              <a:rPr lang="en-US"/>
              <a:pPr>
                <a:defRPr/>
              </a:pPr>
              <a:t>10/11/2022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FE797AA-BBFC-4381-9F8D-6DC870ABF3D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169C7733-9712-4CE4-A7AB-F084705A2A15}" type="datetimeFigureOut">
              <a:rPr lang="en-US"/>
              <a:pPr>
                <a:defRPr/>
              </a:pPr>
              <a:t>10/11/2022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5A657FD8-C88F-4045-A655-F1B4CFFC3D0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DE6AE759-B858-4757-ABCD-84E13BF2B6C1}" type="datetimeFigureOut">
              <a:rPr lang="en-US"/>
              <a:pPr>
                <a:defRPr/>
              </a:pPr>
              <a:t>10/11/2022</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2F56D4FA-6993-4366-BB84-802D198F64A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48CC93BD-64DD-4932-994D-13066381D506}" type="datetimeFigureOut">
              <a:rPr lang="en-US"/>
              <a:pPr>
                <a:defRPr/>
              </a:pPr>
              <a:t>10/11/2022</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AC6CB72B-DF8E-4F6B-A0C1-DC7F84FC840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26C3EF4-E6C6-42A2-B4B0-1A1957818A99}" type="datetimeFigureOut">
              <a:rPr lang="en-US"/>
              <a:pPr>
                <a:defRPr/>
              </a:pPr>
              <a:t>10/11/2022</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4C6C91E5-F85B-4747-B31B-3A0336CA848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7E3467EE-1709-4060-A846-4AF469D6D7F6}" type="datetimeFigureOut">
              <a:rPr lang="en-US"/>
              <a:pPr>
                <a:defRPr/>
              </a:pPr>
              <a:t>10/11/2022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94E632D-5A79-47A1-844A-FB4B0D16935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C03C6F2F-3360-47D5-AD1D-D300400F40DD}" type="datetimeFigureOut">
              <a:rPr lang="en-US"/>
              <a:pPr>
                <a:defRPr/>
              </a:pPr>
              <a:t>10/11/2022</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EA6DF8CB-85D3-42A9-BCAB-1D743865A58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90B57A79-10E5-498B-8E9D-97594CB1C48A}" type="datetimeFigureOut">
              <a:rPr lang="en-US"/>
              <a:pPr>
                <a:defRPr/>
              </a:pPr>
              <a:t>10/11/2022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AFF23C23-491E-45DA-AA3E-0A6757F9E1CC}"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994" r:id="rId1"/>
    <p:sldLayoutId id="2147483986" r:id="rId2"/>
    <p:sldLayoutId id="2147483995" r:id="rId3"/>
    <p:sldLayoutId id="2147483987" r:id="rId4"/>
    <p:sldLayoutId id="2147483988" r:id="rId5"/>
    <p:sldLayoutId id="2147483989" r:id="rId6"/>
    <p:sldLayoutId id="2147483990" r:id="rId7"/>
    <p:sldLayoutId id="2147483991" r:id="rId8"/>
    <p:sldLayoutId id="2147483996" r:id="rId9"/>
    <p:sldLayoutId id="2147483992" r:id="rId10"/>
    <p:sldLayoutId id="2147483993"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google.rs/url?sa=i&amp;rct=j&amp;q=&amp;esrc=s&amp;source=images&amp;cd=&amp;cad=rja&amp;uact=8&amp;ved=0ahUKEwjUkf_9q4rTAhVIwBQKHSzwBm8QjRwIBw&amp;url=http://www.zivetisabiljkama.net/kultura-tkiva/&amp;psig=AFQjCNE6GwlkxNWn0MGSo-tYL_r9TnlfdQ&amp;ust=1491379517626783" TargetMode="Externa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hyperlink" Target="https://www.google.rs/url?sa=i&amp;rct=j&amp;q=&amp;esrc=s&amp;source=images&amp;cd=&amp;cad=rja&amp;uact=8&amp;ved=0ahUKEwiIj5GZrIrTAhUHWxQKHSuFBIcQjRwIBw&amp;url=http://paulownia-elongata.com/?page_id=945&amp;psig=AFQjCNE6GwlkxNWn0MGSo-tYL_r9TnlfdQ&amp;ust=1491379517626783"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www.google.rs/url?sa=i&amp;rct=j&amp;q=&amp;esrc=s&amp;source=images&amp;cd=&amp;cad=rja&amp;uact=8&amp;ved=0ahUKEwimrfaEzorTAhXFbxQKHWrvB6EQjRwIBw&amp;url=http://www.keywordsking.com/bWFsZSBtb3NzIGdhbWV0b3BoeXRlIGFudGhlcmlkaXVt/&amp;psig=AFQjCNGMOEQeKhJLaphmx5XX46G8ggtrbA&amp;ust=1491388636469025"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p>
            <a:pPr algn="ctr" eaLnBrk="1" fontAlgn="auto" hangingPunct="1">
              <a:spcAft>
                <a:spcPts val="0"/>
              </a:spcAft>
              <a:defRPr/>
            </a:pPr>
            <a:r>
              <a:rPr lang="sr-Latn-RS" sz="6600" dirty="0" err="1">
                <a:solidFill>
                  <a:schemeClr val="tx1"/>
                </a:solidFill>
                <a:latin typeface="Arial" panose="020B0604020202020204" pitchFamily="34" charset="0"/>
                <a:cs typeface="Arial" panose="020B0604020202020204" pitchFamily="34" charset="0"/>
              </a:rPr>
              <a:t>Plant</a:t>
            </a:r>
            <a:r>
              <a:rPr lang="sr-Latn-RS" sz="6600" dirty="0">
                <a:solidFill>
                  <a:schemeClr val="tx1"/>
                </a:solidFill>
                <a:latin typeface="Arial" panose="020B0604020202020204" pitchFamily="34" charset="0"/>
                <a:cs typeface="Arial" panose="020B0604020202020204" pitchFamily="34" charset="0"/>
              </a:rPr>
              <a:t> </a:t>
            </a:r>
            <a:r>
              <a:rPr lang="sr-Latn-RS" sz="6600" dirty="0" err="1">
                <a:solidFill>
                  <a:schemeClr val="tx1"/>
                </a:solidFill>
                <a:latin typeface="Arial" panose="020B0604020202020204" pitchFamily="34" charset="0"/>
                <a:cs typeface="Arial" panose="020B0604020202020204" pitchFamily="34" charset="0"/>
              </a:rPr>
              <a:t>reproduction</a:t>
            </a:r>
            <a:endParaRPr lang="en-US" sz="6600" dirty="0">
              <a:solidFill>
                <a:schemeClr val="tx1"/>
              </a:solidFill>
              <a:latin typeface="Arial" panose="020B0604020202020204" pitchFamily="34" charset="0"/>
              <a:cs typeface="Arial" panose="020B0604020202020204" pitchFamily="34" charset="0"/>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B3EAF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764704"/>
            <a:ext cx="8229600" cy="1440160"/>
          </a:xfrm>
        </p:spPr>
        <p:txBody>
          <a:bodyPr>
            <a:normAutofit/>
          </a:bodyPr>
          <a:lstStyle/>
          <a:p>
            <a:pPr marL="0" indent="0" algn="ctr" eaLnBrk="1" fontAlgn="auto" hangingPunct="1">
              <a:spcAft>
                <a:spcPts val="0"/>
              </a:spcAft>
              <a:buClr>
                <a:schemeClr val="accent3"/>
              </a:buClr>
              <a:buFont typeface="Wingdings 2"/>
              <a:buNone/>
              <a:defRPr/>
            </a:pPr>
            <a:r>
              <a:rPr lang="sr-Latn-RS" sz="4000" dirty="0" err="1">
                <a:latin typeface="Arial" panose="020B0604020202020204" pitchFamily="34" charset="0"/>
                <a:cs typeface="Arial" panose="020B0604020202020204" pitchFamily="34" charset="0"/>
              </a:rPr>
              <a:t>Vegetative</a:t>
            </a:r>
            <a:r>
              <a:rPr lang="sr-Latn-RS" sz="4000" dirty="0">
                <a:latin typeface="Arial" panose="020B0604020202020204" pitchFamily="34" charset="0"/>
                <a:cs typeface="Arial" panose="020B0604020202020204" pitchFamily="34" charset="0"/>
              </a:rPr>
              <a:t> </a:t>
            </a:r>
            <a:r>
              <a:rPr lang="sr-Latn-RS" sz="4000" dirty="0" err="1">
                <a:latin typeface="Arial" panose="020B0604020202020204" pitchFamily="34" charset="0"/>
                <a:cs typeface="Arial" panose="020B0604020202020204" pitchFamily="34" charset="0"/>
              </a:rPr>
              <a:t>reproduction</a:t>
            </a:r>
            <a:r>
              <a:rPr lang="sr-Latn-RS" sz="4000" dirty="0">
                <a:latin typeface="Arial" panose="020B0604020202020204" pitchFamily="34" charset="0"/>
                <a:cs typeface="Arial" panose="020B0604020202020204" pitchFamily="34" charset="0"/>
              </a:rPr>
              <a:t>- </a:t>
            </a:r>
            <a:r>
              <a:rPr lang="sr-Latn-RS" sz="4000" dirty="0" err="1">
                <a:latin typeface="Arial" panose="020B0604020202020204" pitchFamily="34" charset="0"/>
                <a:cs typeface="Arial" panose="020B0604020202020204" pitchFamily="34" charset="0"/>
              </a:rPr>
              <a:t>arteficial</a:t>
            </a:r>
            <a:r>
              <a:rPr lang="sr-Latn-RS" sz="4000" dirty="0">
                <a:latin typeface="Arial" panose="020B0604020202020204" pitchFamily="34" charset="0"/>
                <a:cs typeface="Arial" panose="020B0604020202020204" pitchFamily="34" charset="0"/>
              </a:rPr>
              <a:t> </a:t>
            </a:r>
            <a:r>
              <a:rPr lang="sr-Latn-RS" sz="4000" dirty="0" err="1">
                <a:latin typeface="Arial" panose="020B0604020202020204" pitchFamily="34" charset="0"/>
                <a:cs typeface="Arial" panose="020B0604020202020204" pitchFamily="34" charset="0"/>
              </a:rPr>
              <a:t>propagation</a:t>
            </a:r>
            <a:endParaRPr lang="sr-Latn-RS" sz="4000" dirty="0">
              <a:latin typeface="Arial" panose="020B0604020202020204" pitchFamily="34" charset="0"/>
              <a:cs typeface="Arial" panose="020B0604020202020204" pitchFamily="34" charset="0"/>
            </a:endParaRPr>
          </a:p>
          <a:p>
            <a:pPr marL="0" indent="0" algn="ctr" eaLnBrk="1" fontAlgn="auto" hangingPunct="1">
              <a:spcAft>
                <a:spcPts val="0"/>
              </a:spcAft>
              <a:buClr>
                <a:schemeClr val="accent3"/>
              </a:buClr>
              <a:buFont typeface="Wingdings 2"/>
              <a:buNone/>
              <a:defRPr/>
            </a:pPr>
            <a:endParaRPr lang="x-none" sz="4000" dirty="0">
              <a:latin typeface="Arial" panose="020B0604020202020204" pitchFamily="34" charset="0"/>
              <a:cs typeface="Arial" panose="020B0604020202020204" pitchFamily="34" charset="0"/>
            </a:endParaRPr>
          </a:p>
        </p:txBody>
      </p:sp>
      <p:pic>
        <p:nvPicPr>
          <p:cNvPr id="5" name="Picture 2" descr="Artificial propagation">
            <a:extLst>
              <a:ext uri="{FF2B5EF4-FFF2-40B4-BE49-F238E27FC236}">
                <a16:creationId xmlns:a16="http://schemas.microsoft.com/office/drawing/2014/main" xmlns="" id="{F2391BC3-C96E-BA4A-872C-71A32267E0B5}"/>
              </a:ext>
            </a:extLst>
          </p:cNvPr>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21278"/>
          <a:stretch/>
        </p:blipFill>
        <p:spPr bwMode="auto">
          <a:xfrm>
            <a:off x="1763688" y="2253197"/>
            <a:ext cx="5040560" cy="297600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BCCABB-A19C-DC40-B1F9-1A3184845CBB}"/>
              </a:ext>
            </a:extLst>
          </p:cNvPr>
          <p:cNvSpPr>
            <a:spLocks noGrp="1"/>
          </p:cNvSpPr>
          <p:nvPr>
            <p:ph type="title"/>
          </p:nvPr>
        </p:nvSpPr>
        <p:spPr>
          <a:xfrm>
            <a:off x="477281" y="627951"/>
            <a:ext cx="8229600" cy="1143000"/>
          </a:xfrm>
        </p:spPr>
        <p:txBody>
          <a:bodyPr/>
          <a:lstStyle/>
          <a:p>
            <a:pPr algn="ctr"/>
            <a:r>
              <a:rPr lang="sr-Latn-RS" sz="3600" dirty="0" err="1">
                <a:solidFill>
                  <a:schemeClr val="tx1"/>
                </a:solidFill>
                <a:latin typeface="Arial" panose="020B0604020202020204" pitchFamily="34" charset="0"/>
                <a:cs typeface="Arial" panose="020B0604020202020204" pitchFamily="34" charset="0"/>
              </a:rPr>
              <a:t>Vegetative</a:t>
            </a:r>
            <a:r>
              <a:rPr lang="sr-Latn-RS" sz="3600" dirty="0">
                <a:solidFill>
                  <a:schemeClr val="tx1"/>
                </a:solidFill>
                <a:latin typeface="Arial" panose="020B0604020202020204" pitchFamily="34" charset="0"/>
                <a:cs typeface="Arial" panose="020B0604020202020204" pitchFamily="34" charset="0"/>
              </a:rPr>
              <a:t> </a:t>
            </a:r>
            <a:r>
              <a:rPr lang="sr-Latn-RS" sz="3600" dirty="0" err="1">
                <a:solidFill>
                  <a:schemeClr val="tx1"/>
                </a:solidFill>
                <a:latin typeface="Arial" panose="020B0604020202020204" pitchFamily="34" charset="0"/>
                <a:cs typeface="Arial" panose="020B0604020202020204" pitchFamily="34" charset="0"/>
              </a:rPr>
              <a:t>reproduction</a:t>
            </a:r>
            <a:r>
              <a:rPr lang="sr-Latn-RS" sz="3600" dirty="0">
                <a:solidFill>
                  <a:schemeClr val="tx1"/>
                </a:solidFill>
                <a:latin typeface="Arial" panose="020B0604020202020204" pitchFamily="34" charset="0"/>
                <a:cs typeface="Arial" panose="020B0604020202020204" pitchFamily="34" charset="0"/>
              </a:rPr>
              <a:t>- </a:t>
            </a:r>
            <a:r>
              <a:rPr lang="sr-Latn-RS" sz="3600" dirty="0" err="1">
                <a:solidFill>
                  <a:schemeClr val="tx1"/>
                </a:solidFill>
                <a:latin typeface="Arial" panose="020B0604020202020204" pitchFamily="34" charset="0"/>
                <a:cs typeface="Arial" panose="020B0604020202020204" pitchFamily="34" charset="0"/>
              </a:rPr>
              <a:t>arteficial</a:t>
            </a:r>
            <a:r>
              <a:rPr lang="sr-Latn-RS" sz="3600" dirty="0">
                <a:solidFill>
                  <a:schemeClr val="tx1"/>
                </a:solidFill>
                <a:latin typeface="Arial" panose="020B0604020202020204" pitchFamily="34" charset="0"/>
                <a:cs typeface="Arial" panose="020B0604020202020204" pitchFamily="34" charset="0"/>
              </a:rPr>
              <a:t> </a:t>
            </a:r>
            <a:r>
              <a:rPr lang="sr-Latn-RS" sz="3600" dirty="0" err="1">
                <a:solidFill>
                  <a:schemeClr val="tx1"/>
                </a:solidFill>
                <a:latin typeface="Arial" panose="020B0604020202020204" pitchFamily="34" charset="0"/>
                <a:cs typeface="Arial" panose="020B0604020202020204" pitchFamily="34" charset="0"/>
              </a:rPr>
              <a:t>propagation</a:t>
            </a:r>
            <a:endParaRPr lang="sr-Latn-RS" dirty="0">
              <a:solidFill>
                <a:schemeClr val="tx1"/>
              </a:solidFill>
            </a:endParaRPr>
          </a:p>
        </p:txBody>
      </p:sp>
      <p:pic>
        <p:nvPicPr>
          <p:cNvPr id="4100" name="Picture 4" descr="Explain artificial methods of vegetative propagation in plants.">
            <a:extLst>
              <a:ext uri="{FF2B5EF4-FFF2-40B4-BE49-F238E27FC236}">
                <a16:creationId xmlns:a16="http://schemas.microsoft.com/office/drawing/2014/main" xmlns="" id="{68D9723E-5F04-F94A-80C6-96C79F0F8184}"/>
              </a:ext>
            </a:extLst>
          </p:cNvPr>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29000" b="35699"/>
          <a:stretch/>
        </p:blipFill>
        <p:spPr bwMode="auto">
          <a:xfrm>
            <a:off x="5004048" y="4221086"/>
            <a:ext cx="3816424" cy="2528205"/>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Layering and its types - Overall Science">
            <a:extLst>
              <a:ext uri="{FF2B5EF4-FFF2-40B4-BE49-F238E27FC236}">
                <a16:creationId xmlns:a16="http://schemas.microsoft.com/office/drawing/2014/main" xmlns="" id="{7E3E5A66-4110-D646-8A12-A2303DF6CB6A}"/>
              </a:ext>
            </a:extLst>
          </p:cNvPr>
          <p:cNvPicPr>
            <a:picLocks noGrp="1" noChangeAspect="1" noChangeArrowheads="1"/>
          </p:cNvPicPr>
          <p:nvPr>
            <p:ph idx="1"/>
          </p:nvPr>
        </p:nvPicPr>
        <p:blipFill rotWithShape="1">
          <a:blip r:embed="rId3" cstate="print">
            <a:extLst>
              <a:ext uri="{28A0092B-C50C-407E-A947-70E740481C1C}">
                <a14:useLocalDpi xmlns:a14="http://schemas.microsoft.com/office/drawing/2010/main" xmlns="" val="0"/>
              </a:ext>
            </a:extLst>
          </a:blip>
          <a:srcRect t="78458" r="46798" b="1882"/>
          <a:stretch/>
        </p:blipFill>
        <p:spPr bwMode="auto">
          <a:xfrm>
            <a:off x="3203848" y="4233242"/>
            <a:ext cx="1944216" cy="347886"/>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4" descr="Explain artificial methods of vegetative propagation in plants.">
            <a:extLst>
              <a:ext uri="{FF2B5EF4-FFF2-40B4-BE49-F238E27FC236}">
                <a16:creationId xmlns:a16="http://schemas.microsoft.com/office/drawing/2014/main" xmlns="" id="{B7312967-08F5-7543-A345-1950F2A992E0}"/>
              </a:ext>
            </a:extLst>
          </p:cNvPr>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b="71000"/>
          <a:stretch/>
        </p:blipFill>
        <p:spPr bwMode="auto">
          <a:xfrm>
            <a:off x="890449" y="4490769"/>
            <a:ext cx="3654425" cy="1988840"/>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4" descr="Explain artificial methods of vegetative propagation in plants.">
            <a:extLst>
              <a:ext uri="{FF2B5EF4-FFF2-40B4-BE49-F238E27FC236}">
                <a16:creationId xmlns:a16="http://schemas.microsoft.com/office/drawing/2014/main" xmlns="" id="{CE641E50-7363-2647-99BD-EA4904BC86F0}"/>
              </a:ext>
            </a:extLst>
          </p:cNvPr>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t="64701" b="-1"/>
          <a:stretch/>
        </p:blipFill>
        <p:spPr bwMode="auto">
          <a:xfrm>
            <a:off x="2691860" y="1844824"/>
            <a:ext cx="3654425" cy="24208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75218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76240" y="620688"/>
            <a:ext cx="8229600" cy="754062"/>
          </a:xfrm>
        </p:spPr>
        <p:txBody>
          <a:bodyPr/>
          <a:lstStyle/>
          <a:p>
            <a:r>
              <a:rPr lang="en-US" altLang="en-US" sz="2800" b="1" u="sng" dirty="0">
                <a:solidFill>
                  <a:schemeClr val="tx1"/>
                </a:solidFill>
                <a:latin typeface="Arial" charset="0"/>
                <a:cs typeface="Arial" charset="0"/>
              </a:rPr>
              <a:t>Plant tissue culture procedure</a:t>
            </a:r>
            <a:endParaRPr lang="en-US" altLang="en-US" sz="2800" b="1" i="1" u="sng" dirty="0">
              <a:solidFill>
                <a:schemeClr val="tx1"/>
              </a:solidFill>
              <a:latin typeface="Arial" charset="0"/>
              <a:cs typeface="Arial" charset="0"/>
            </a:endParaRPr>
          </a:p>
        </p:txBody>
      </p:sp>
      <p:pic>
        <p:nvPicPr>
          <p:cNvPr id="23556" name="Picture 2" descr="Image result for kultura biljnog tkiva images">
            <a:hlinkClick r:id="rId2"/>
          </p:cNvPr>
          <p:cNvPicPr>
            <a:picLocks noChangeAspect="1" noChangeArrowheads="1"/>
          </p:cNvPicPr>
          <p:nvPr/>
        </p:nvPicPr>
        <p:blipFill rotWithShape="1">
          <a:blip r:embed="rId3" cstate="print"/>
          <a:srcRect b="16001"/>
          <a:stretch/>
        </p:blipFill>
        <p:spPr bwMode="auto">
          <a:xfrm>
            <a:off x="5176840" y="5253264"/>
            <a:ext cx="3967160" cy="1519384"/>
          </a:xfrm>
          <a:prstGeom prst="rect">
            <a:avLst/>
          </a:prstGeom>
          <a:noFill/>
          <a:ln w="9525">
            <a:noFill/>
            <a:miter lim="800000"/>
            <a:headEnd/>
            <a:tailEnd/>
          </a:ln>
        </p:spPr>
      </p:pic>
      <p:pic>
        <p:nvPicPr>
          <p:cNvPr id="23557" name="Picture 4" descr="Image result for kultura biljnog tkiva images">
            <a:hlinkClick r:id="rId4"/>
          </p:cNvPr>
          <p:cNvPicPr>
            <a:picLocks noChangeAspect="1" noChangeArrowheads="1"/>
          </p:cNvPicPr>
          <p:nvPr/>
        </p:nvPicPr>
        <p:blipFill>
          <a:blip r:embed="rId5" cstate="print"/>
          <a:srcRect/>
          <a:stretch>
            <a:fillRect/>
          </a:stretch>
        </p:blipFill>
        <p:spPr bwMode="auto">
          <a:xfrm>
            <a:off x="5730351" y="2934010"/>
            <a:ext cx="3292475" cy="2193925"/>
          </a:xfrm>
          <a:prstGeom prst="rect">
            <a:avLst/>
          </a:prstGeom>
          <a:noFill/>
          <a:ln w="9525">
            <a:noFill/>
            <a:miter lim="800000"/>
            <a:headEnd/>
            <a:tailEnd/>
          </a:ln>
        </p:spPr>
      </p:pic>
      <p:pic>
        <p:nvPicPr>
          <p:cNvPr id="5122" name="Picture 2" descr="Steps in plant tissue culture">
            <a:extLst>
              <a:ext uri="{FF2B5EF4-FFF2-40B4-BE49-F238E27FC236}">
                <a16:creationId xmlns:a16="http://schemas.microsoft.com/office/drawing/2014/main" xmlns="" id="{37B66C1D-DCA1-CC48-87EE-76ECE9085240}"/>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21174" y="1595353"/>
            <a:ext cx="5558257" cy="353258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gn="ctr" eaLnBrk="1" hangingPunct="1"/>
            <a:r>
              <a:rPr lang="en-US" altLang="en-US" sz="2800" b="1" dirty="0">
                <a:solidFill>
                  <a:schemeClr val="tx1"/>
                </a:solidFill>
                <a:latin typeface="Arial" charset="0"/>
                <a:cs typeface="Arial" charset="0"/>
              </a:rPr>
              <a:t>General characteristics of asexual reproduction</a:t>
            </a:r>
          </a:p>
        </p:txBody>
      </p:sp>
      <p:sp>
        <p:nvSpPr>
          <p:cNvPr id="3" name="Content Placeholder 2"/>
          <p:cNvSpPr>
            <a:spLocks noGrp="1"/>
          </p:cNvSpPr>
          <p:nvPr>
            <p:ph idx="1"/>
          </p:nvPr>
        </p:nvSpPr>
        <p:spPr>
          <a:xfrm>
            <a:off x="107950" y="1935163"/>
            <a:ext cx="8578850" cy="4389437"/>
          </a:xfrm>
        </p:spPr>
        <p:txBody>
          <a:bodyPr>
            <a:normAutofit/>
          </a:bodyPr>
          <a:lstStyle/>
          <a:p>
            <a:pPr marL="274320" indent="-274320" algn="just" eaLnBrk="1" fontAlgn="auto" hangingPunct="1">
              <a:spcAft>
                <a:spcPts val="0"/>
              </a:spcAft>
              <a:buClr>
                <a:schemeClr val="accent3"/>
              </a:buClr>
              <a:buFont typeface="Wingdings 2"/>
              <a:buChar char=""/>
              <a:defRPr/>
            </a:pPr>
            <a:endParaRPr lang="x-none" sz="2000" dirty="0">
              <a:latin typeface="Arial" panose="020B0604020202020204" pitchFamily="34" charset="0"/>
              <a:cs typeface="Arial" panose="020B0604020202020204" pitchFamily="34" charset="0"/>
            </a:endParaRPr>
          </a:p>
          <a:p>
            <a:pPr algn="just" eaLnBrk="1" fontAlgn="auto" hangingPunct="1">
              <a:spcAft>
                <a:spcPts val="0"/>
              </a:spcAft>
              <a:buClr>
                <a:schemeClr val="accent3"/>
              </a:buClr>
              <a:defRPr/>
            </a:pPr>
            <a:r>
              <a:rPr lang="en-US" sz="2400" dirty="0">
                <a:latin typeface="Times New Roman" panose="02020603050405020304" pitchFamily="18" charset="0"/>
                <a:cs typeface="Times New Roman" panose="02020603050405020304" pitchFamily="18" charset="0"/>
              </a:rPr>
              <a:t>Plants are the </a:t>
            </a:r>
            <a:r>
              <a:rPr lang="en-US" sz="2400" b="1" dirty="0">
                <a:latin typeface="Times New Roman" panose="02020603050405020304" pitchFamily="18" charset="0"/>
                <a:cs typeface="Times New Roman" panose="02020603050405020304" pitchFamily="18" charset="0"/>
              </a:rPr>
              <a:t>same among themselves and with the plants from which they arose. </a:t>
            </a:r>
          </a:p>
          <a:p>
            <a:pPr algn="just" eaLnBrk="1" fontAlgn="auto" hangingPunct="1">
              <a:spcAft>
                <a:spcPts val="0"/>
              </a:spcAft>
              <a:buClr>
                <a:schemeClr val="accent3"/>
              </a:buClr>
              <a:defRPr/>
            </a:pPr>
            <a:r>
              <a:rPr lang="en-US" sz="2400" dirty="0">
                <a:latin typeface="Times New Roman" panose="02020603050405020304" pitchFamily="18" charset="0"/>
                <a:cs typeface="Times New Roman" panose="02020603050405020304" pitchFamily="18" charset="0"/>
              </a:rPr>
              <a:t>Plants are </a:t>
            </a:r>
            <a:r>
              <a:rPr lang="en-US" sz="2400" b="1" dirty="0">
                <a:latin typeface="Times New Roman" panose="02020603050405020304" pitchFamily="18" charset="0"/>
                <a:cs typeface="Times New Roman" panose="02020603050405020304" pitchFamily="18" charset="0"/>
              </a:rPr>
              <a:t>well adapted to the habitat</a:t>
            </a:r>
            <a:r>
              <a:rPr lang="en-US" sz="2400" dirty="0">
                <a:latin typeface="Times New Roman" panose="02020603050405020304" pitchFamily="18" charset="0"/>
                <a:cs typeface="Times New Roman" panose="02020603050405020304" pitchFamily="18" charset="0"/>
              </a:rPr>
              <a:t>, since the plant from which they were formed was also well adapted.</a:t>
            </a:r>
            <a:endParaRPr lang="x-none" sz="3600" dirty="0">
              <a:latin typeface="Times New Roman" panose="02020603050405020304" pitchFamily="18" charset="0"/>
              <a:cs typeface="Times New Roman" panose="02020603050405020304" pitchFamily="18" charset="0"/>
            </a:endParaRPr>
          </a:p>
          <a:p>
            <a:pPr marL="274320" indent="-274320" algn="just" eaLnBrk="1" fontAlgn="auto" hangingPunct="1">
              <a:spcAft>
                <a:spcPts val="0"/>
              </a:spcAft>
              <a:buClr>
                <a:schemeClr val="accent3"/>
              </a:buClr>
              <a:buFont typeface="Wingdings 2"/>
              <a:buChar char=""/>
              <a:defRPr/>
            </a:pPr>
            <a:r>
              <a:rPr lang="en-US" sz="2400" dirty="0">
                <a:latin typeface="Times New Roman" panose="02020603050405020304" pitchFamily="18" charset="0"/>
                <a:cs typeface="Times New Roman" panose="02020603050405020304" pitchFamily="18" charset="0"/>
              </a:rPr>
              <a:t>In an environment that has not changed for a long time, asexual reproduction (by spores and vegetatively) has a selective advantage, since equally well-adapted offspring are produced.</a:t>
            </a:r>
            <a:endParaRPr lang="en-US" sz="3600" dirty="0">
              <a:latin typeface="Times New Roman" panose="02020603050405020304" pitchFamily="18" charset="0"/>
              <a:cs typeface="Times New Roman" panose="02020603050405020304" pitchFamily="18" charset="0"/>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95288" y="692150"/>
            <a:ext cx="8435975" cy="795338"/>
          </a:xfrm>
        </p:spPr>
        <p:txBody>
          <a:bodyPr/>
          <a:lstStyle/>
          <a:p>
            <a:pPr algn="ctr" eaLnBrk="1" hangingPunct="1"/>
            <a:r>
              <a:rPr lang="en-US" altLang="en-US" sz="2800" b="1" dirty="0">
                <a:solidFill>
                  <a:schemeClr val="tx1"/>
                </a:solidFill>
                <a:latin typeface="Arial" charset="0"/>
                <a:cs typeface="Arial" charset="0"/>
              </a:rPr>
              <a:t>Disadvantages</a:t>
            </a:r>
          </a:p>
        </p:txBody>
      </p:sp>
      <p:sp>
        <p:nvSpPr>
          <p:cNvPr id="3" name="Content Placeholder 2"/>
          <p:cNvSpPr>
            <a:spLocks noGrp="1"/>
          </p:cNvSpPr>
          <p:nvPr>
            <p:ph idx="1"/>
          </p:nvPr>
        </p:nvSpPr>
        <p:spPr>
          <a:xfrm>
            <a:off x="250825" y="1935163"/>
            <a:ext cx="8569325" cy="4389437"/>
          </a:xfrm>
        </p:spPr>
        <p:txBody>
          <a:bodyPr>
            <a:normAutofit/>
          </a:bodyPr>
          <a:lstStyle/>
          <a:p>
            <a:pPr marL="274320" indent="-274320" eaLnBrk="1" fontAlgn="auto" hangingPunct="1">
              <a:spcAft>
                <a:spcPts val="0"/>
              </a:spcAft>
              <a:buClr>
                <a:schemeClr val="accent3"/>
              </a:buClr>
              <a:buFont typeface="Wingdings 2"/>
              <a:buChar char=""/>
              <a:defRPr/>
            </a:pPr>
            <a:endParaRPr lang="x-none" dirty="0"/>
          </a:p>
          <a:p>
            <a:pPr marL="274320" indent="-274320" algn="just" eaLnBrk="1" fontAlgn="auto" hangingPunct="1">
              <a:spcAft>
                <a:spcPts val="0"/>
              </a:spcAft>
              <a:buClr>
                <a:schemeClr val="accent3"/>
              </a:buClr>
              <a:buFont typeface="Wingdings 2"/>
              <a:buChar char=""/>
              <a:defRPr/>
            </a:pPr>
            <a:endParaRPr lang="x-none" sz="2400" dirty="0">
              <a:latin typeface="Arial" panose="020B0604020202020204" pitchFamily="34" charset="0"/>
              <a:cs typeface="Arial" panose="020B0604020202020204" pitchFamily="34" charset="0"/>
            </a:endParaRPr>
          </a:p>
          <a:p>
            <a:pPr marL="274320" indent="-274320" eaLnBrk="1" fontAlgn="auto" hangingPunct="1">
              <a:spcAft>
                <a:spcPts val="0"/>
              </a:spcAft>
              <a:buClr>
                <a:schemeClr val="accent3"/>
              </a:buClr>
              <a:buFont typeface="Wingdings 2"/>
              <a:buChar char=""/>
              <a:defRPr/>
            </a:pPr>
            <a:r>
              <a:rPr lang="en-US" sz="2400" dirty="0">
                <a:latin typeface="Arial" panose="020B0604020202020204" pitchFamily="34" charset="0"/>
                <a:cs typeface="Arial" panose="020B0604020202020204" pitchFamily="34" charset="0"/>
              </a:rPr>
              <a:t>There is no genetic diversity in plants. </a:t>
            </a:r>
            <a:br>
              <a:rPr lang="en-US" sz="2400" dirty="0">
                <a:latin typeface="Arial" panose="020B0604020202020204" pitchFamily="34" charset="0"/>
                <a:cs typeface="Arial" panose="020B0604020202020204" pitchFamily="34" charset="0"/>
              </a:rPr>
            </a:br>
            <a:endParaRPr lang="x-none" sz="2400" dirty="0">
              <a:latin typeface="Arial" panose="020B0604020202020204" pitchFamily="34" charset="0"/>
              <a:cs typeface="Arial" panose="020B0604020202020204" pitchFamily="34" charset="0"/>
            </a:endParaRPr>
          </a:p>
          <a:p>
            <a:pPr marL="274320" indent="-274320" algn="just" eaLnBrk="1" fontAlgn="auto" hangingPunct="1">
              <a:spcAft>
                <a:spcPts val="0"/>
              </a:spcAft>
              <a:buClr>
                <a:schemeClr val="accent3"/>
              </a:buClr>
              <a:buFont typeface="Wingdings 2"/>
              <a:buChar char=""/>
              <a:defRPr/>
            </a:pPr>
            <a:r>
              <a:rPr lang="en-US" sz="2400" b="1" dirty="0">
                <a:solidFill>
                  <a:srgbClr val="0070C0"/>
                </a:solidFill>
                <a:latin typeface="Arial" panose="020B0604020202020204" pitchFamily="34" charset="0"/>
                <a:cs typeface="Arial" panose="020B0604020202020204" pitchFamily="34" charset="0"/>
              </a:rPr>
              <a:t>If the environmental conditions change, the plants will not be adapted to the conditions, so if they are all the same, they may all die.</a:t>
            </a:r>
            <a:endParaRPr lang="en-US" sz="2400" dirty="0">
              <a:latin typeface="Arial" panose="020B0604020202020204" pitchFamily="34" charset="0"/>
              <a:cs typeface="Arial" panose="020B0604020202020204" pitchFamily="34" charset="0"/>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6626" name="Content Placeholder 2"/>
          <p:cNvSpPr>
            <a:spLocks noGrp="1"/>
          </p:cNvSpPr>
          <p:nvPr>
            <p:ph idx="1"/>
          </p:nvPr>
        </p:nvSpPr>
        <p:spPr/>
        <p:txBody>
          <a:bodyPr/>
          <a:lstStyle/>
          <a:p>
            <a:pPr marL="0" indent="0" algn="ctr" eaLnBrk="1" hangingPunct="1">
              <a:buFont typeface="Wingdings 2" pitchFamily="18" charset="2"/>
              <a:buNone/>
            </a:pPr>
            <a:r>
              <a:rPr lang="en-US" altLang="en-US" sz="6600" b="1" dirty="0">
                <a:latin typeface="Arial" charset="0"/>
                <a:cs typeface="Arial" charset="0"/>
              </a:rPr>
              <a:t>Sexual reproduction in plants</a:t>
            </a:r>
            <a:endParaRPr lang="en-US" altLang="en-US" sz="6600" dirty="0">
              <a:latin typeface="Arial" charset="0"/>
              <a:cs typeface="Arial" charset="0"/>
            </a:endParaRPr>
          </a:p>
        </p:txBody>
      </p:sp>
      <p:sp>
        <p:nvSpPr>
          <p:cNvPr id="26627" name="AutoShape 8" descr="Vegetativno razmnožavanje listom&#10;Afrička ljubičica Sanseverija&#10; "/>
          <p:cNvSpPr>
            <a:spLocks noChangeAspect="1" noChangeArrowheads="1"/>
          </p:cNvSpPr>
          <p:nvPr/>
        </p:nvSpPr>
        <p:spPr bwMode="auto">
          <a:xfrm>
            <a:off x="144463" y="-700088"/>
            <a:ext cx="304800" cy="304800"/>
          </a:xfrm>
          <a:prstGeom prst="rect">
            <a:avLst/>
          </a:prstGeom>
          <a:noFill/>
          <a:ln w="9525">
            <a:noFill/>
            <a:miter lim="800000"/>
            <a:headEnd/>
            <a:tailEnd/>
          </a:ln>
        </p:spPr>
        <p:txBody>
          <a:bodyPr/>
          <a:lstStyle/>
          <a:p>
            <a:endParaRPr lang="en-US" altLang="en-US">
              <a:latin typeface="Constantia" pitchFamily="18" charset="0"/>
            </a:endParaRPr>
          </a:p>
        </p:txBody>
      </p:sp>
      <p:sp>
        <p:nvSpPr>
          <p:cNvPr id="26628" name="AutoShape 9" descr="Vegetativno razmnožavanje korenom&#10;Ren, šljiva, ribizla, kupina, smokva&#10; "/>
          <p:cNvSpPr>
            <a:spLocks noChangeAspect="1" noChangeArrowheads="1"/>
          </p:cNvSpPr>
          <p:nvPr/>
        </p:nvSpPr>
        <p:spPr bwMode="auto">
          <a:xfrm>
            <a:off x="338138" y="-700088"/>
            <a:ext cx="304800" cy="304800"/>
          </a:xfrm>
          <a:prstGeom prst="rect">
            <a:avLst/>
          </a:prstGeom>
          <a:noFill/>
          <a:ln w="9525">
            <a:noFill/>
            <a:miter lim="800000"/>
            <a:headEnd/>
            <a:tailEnd/>
          </a:ln>
        </p:spPr>
        <p:txBody>
          <a:bodyPr/>
          <a:lstStyle/>
          <a:p>
            <a:endParaRPr lang="en-US" altLang="en-US">
              <a:latin typeface="Constantia" pitchFamily="18" charset="0"/>
            </a:endParaRPr>
          </a:p>
        </p:txBody>
      </p:sp>
      <p:sp>
        <p:nvSpPr>
          <p:cNvPr id="26629" name="AutoShape 10" descr="1. Podzemni organ kojim se razmnožava krompir.&#10;1&#10;1&#10;2&#10;3&#10;4&#10;5&#10;6&#10;7&#10;8&#10;9&#10;K R T O L A&#10;2. Podzemni organ kojim se razmnožava lala...."/>
          <p:cNvSpPr>
            <a:spLocks noChangeAspect="1" noChangeArrowheads="1"/>
          </p:cNvSpPr>
          <p:nvPr/>
        </p:nvSpPr>
        <p:spPr bwMode="auto">
          <a:xfrm>
            <a:off x="531813" y="-700088"/>
            <a:ext cx="304800" cy="304800"/>
          </a:xfrm>
          <a:prstGeom prst="rect">
            <a:avLst/>
          </a:prstGeom>
          <a:noFill/>
          <a:ln w="9525">
            <a:noFill/>
            <a:miter lim="800000"/>
            <a:headEnd/>
            <a:tailEnd/>
          </a:ln>
        </p:spPr>
        <p:txBody>
          <a:bodyPr/>
          <a:lstStyle/>
          <a:p>
            <a:endParaRPr lang="en-US" altLang="en-US">
              <a:latin typeface="Constantia" pitchFamily="18" charset="0"/>
            </a:endParaRPr>
          </a:p>
        </p:txBody>
      </p:sp>
      <p:sp>
        <p:nvSpPr>
          <p:cNvPr id="26630" name="AutoShape 11" descr="Kalemljenje&#10;• Grančica sa pupoljcima jedne biljke (kalem) se&#10;nakalemi (pričvrsti) za drugu biljku.&#10;• Reznica se pričvrsti ..."/>
          <p:cNvSpPr>
            <a:spLocks noChangeAspect="1" noChangeArrowheads="1"/>
          </p:cNvSpPr>
          <p:nvPr/>
        </p:nvSpPr>
        <p:spPr bwMode="auto">
          <a:xfrm>
            <a:off x="725488" y="-700088"/>
            <a:ext cx="304800" cy="304800"/>
          </a:xfrm>
          <a:prstGeom prst="rect">
            <a:avLst/>
          </a:prstGeom>
          <a:noFill/>
          <a:ln w="9525">
            <a:noFill/>
            <a:miter lim="800000"/>
            <a:headEnd/>
            <a:tailEnd/>
          </a:ln>
        </p:spPr>
        <p:txBody>
          <a:bodyPr/>
          <a:lstStyle/>
          <a:p>
            <a:endParaRPr lang="en-US" altLang="en-US">
              <a:latin typeface="Constantia" pitchFamily="18" charset="0"/>
            </a:endParaRPr>
          </a:p>
        </p:txBody>
      </p:sp>
      <p:sp>
        <p:nvSpPr>
          <p:cNvPr id="26631" name="AutoShape 12" descr="DOMAĆIRAD&#10;• U nekoliko rečenica objasniti značaj&#10;kalemljenja za čoveka.&#10; "/>
          <p:cNvSpPr>
            <a:spLocks noChangeAspect="1" noChangeArrowheads="1"/>
          </p:cNvSpPr>
          <p:nvPr/>
        </p:nvSpPr>
        <p:spPr bwMode="auto">
          <a:xfrm>
            <a:off x="919163" y="-700088"/>
            <a:ext cx="304800" cy="304800"/>
          </a:xfrm>
          <a:prstGeom prst="rect">
            <a:avLst/>
          </a:prstGeom>
          <a:noFill/>
          <a:ln w="9525">
            <a:noFill/>
            <a:miter lim="800000"/>
            <a:headEnd/>
            <a:tailEnd/>
          </a:ln>
        </p:spPr>
        <p:txBody>
          <a:bodyPr/>
          <a:lstStyle/>
          <a:p>
            <a:endParaRPr lang="en-US" altLang="en-US">
              <a:latin typeface="Constantia" pitchFamily="18" charset="0"/>
            </a:endParaRPr>
          </a:p>
        </p:txBody>
      </p:sp>
      <p:sp>
        <p:nvSpPr>
          <p:cNvPr id="26632" name="AutoShape 13"/>
          <p:cNvSpPr>
            <a:spLocks noChangeAspect="1" noChangeArrowheads="1"/>
          </p:cNvSpPr>
          <p:nvPr/>
        </p:nvSpPr>
        <p:spPr bwMode="auto">
          <a:xfrm>
            <a:off x="144463" y="-182563"/>
            <a:ext cx="304800" cy="304801"/>
          </a:xfrm>
          <a:prstGeom prst="rect">
            <a:avLst/>
          </a:prstGeom>
          <a:noFill/>
          <a:ln w="9525">
            <a:noFill/>
            <a:miter lim="800000"/>
            <a:headEnd/>
            <a:tailEnd/>
          </a:ln>
        </p:spPr>
        <p:txBody>
          <a:bodyPr/>
          <a:lstStyle/>
          <a:p>
            <a:endParaRPr lang="en-US" altLang="en-US">
              <a:latin typeface="Constantia" pitchFamily="18" charset="0"/>
            </a:endParaRPr>
          </a:p>
        </p:txBody>
      </p:sp>
      <p:pic>
        <p:nvPicPr>
          <p:cNvPr id="26633" name="DefaultOcx"/>
          <p:cNvPicPr preferRelativeResize="0">
            <a:picLocks noChangeArrowheads="1" noChangeShapeType="1"/>
          </p:cNvPicPr>
          <p:nvPr/>
        </p:nvPicPr>
        <p:blipFill>
          <a:blip r:embed="rId3" cstate="print"/>
          <a:srcRect/>
          <a:stretch>
            <a:fillRect/>
          </a:stretch>
        </p:blipFill>
        <p:spPr bwMode="auto">
          <a:xfrm>
            <a:off x="0" y="0"/>
            <a:ext cx="914400" cy="228600"/>
          </a:xfrm>
          <a:prstGeom prst="rect">
            <a:avLst/>
          </a:prstGeom>
          <a:noFill/>
          <a:ln w="9525">
            <a:noFill/>
            <a:miter lim="800000"/>
            <a:headEnd/>
            <a:tailEnd/>
          </a:ln>
        </p:spPr>
      </p:pic>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4800" y="457200"/>
            <a:ext cx="8229600" cy="1143000"/>
          </a:xfrm>
        </p:spPr>
        <p:txBody>
          <a:bodyPr/>
          <a:lstStyle/>
          <a:p>
            <a:pPr eaLnBrk="1" hangingPunct="1"/>
            <a:r>
              <a:rPr lang="en-US" altLang="en-US" sz="3200" b="1" dirty="0">
                <a:solidFill>
                  <a:schemeClr val="tx1"/>
                </a:solidFill>
                <a:latin typeface="Arial" charset="0"/>
                <a:cs typeface="Arial" charset="0"/>
              </a:rPr>
              <a:t>Sexual reproduction</a:t>
            </a:r>
          </a:p>
        </p:txBody>
      </p:sp>
      <p:sp>
        <p:nvSpPr>
          <p:cNvPr id="3" name="Content Placeholder 2"/>
          <p:cNvSpPr>
            <a:spLocks noGrp="1"/>
          </p:cNvSpPr>
          <p:nvPr>
            <p:ph idx="1"/>
          </p:nvPr>
        </p:nvSpPr>
        <p:spPr>
          <a:xfrm>
            <a:off x="179388" y="2205038"/>
            <a:ext cx="8785225" cy="3887787"/>
          </a:xfrm>
        </p:spPr>
        <p:txBody>
          <a:bodyPr>
            <a:normAutofit/>
          </a:bodyPr>
          <a:lstStyle/>
          <a:p>
            <a:pPr marL="274320" indent="-274320" eaLnBrk="1" fontAlgn="auto" hangingPunct="1">
              <a:spcAft>
                <a:spcPts val="0"/>
              </a:spcAft>
              <a:buClr>
                <a:schemeClr val="accent3"/>
              </a:buClr>
              <a:buFont typeface="Wingdings 2"/>
              <a:buChar char=""/>
              <a:defRPr/>
            </a:pPr>
            <a:r>
              <a:rPr lang="en-US" sz="2400" dirty="0">
                <a:latin typeface="Times New Roman" panose="02020603050405020304" pitchFamily="18" charset="0"/>
                <a:cs typeface="Times New Roman" panose="02020603050405020304" pitchFamily="18" charset="0"/>
              </a:rPr>
              <a:t>New individuals are created through the sexual process. </a:t>
            </a:r>
            <a:br>
              <a:rPr lang="en-US" sz="2400" dirty="0">
                <a:latin typeface="Times New Roman" panose="02020603050405020304" pitchFamily="18" charset="0"/>
                <a:cs typeface="Times New Roman" panose="02020603050405020304" pitchFamily="18" charset="0"/>
              </a:rPr>
            </a:br>
            <a:endParaRPr lang="x-none" sz="2400" dirty="0">
              <a:latin typeface="Times New Roman" panose="02020603050405020304" pitchFamily="18" charset="0"/>
              <a:cs typeface="Times New Roman" panose="02020603050405020304" pitchFamily="18" charset="0"/>
            </a:endParaRPr>
          </a:p>
          <a:p>
            <a:pPr marL="274320" indent="-274320" eaLnBrk="1" fontAlgn="auto" hangingPunct="1">
              <a:spcAft>
                <a:spcPts val="0"/>
              </a:spcAft>
              <a:buClr>
                <a:schemeClr val="accent3"/>
              </a:buClr>
              <a:buFont typeface="Wingdings 2"/>
              <a:buChar char=""/>
              <a:defRPr/>
            </a:pPr>
            <a:r>
              <a:rPr lang="en-US" sz="2400" dirty="0">
                <a:latin typeface="Times New Roman" panose="02020603050405020304" pitchFamily="18" charset="0"/>
                <a:cs typeface="Times New Roman" panose="02020603050405020304" pitchFamily="18" charset="0"/>
              </a:rPr>
              <a:t>Two individuals that produce two types of gametes are necessary. </a:t>
            </a:r>
          </a:p>
          <a:p>
            <a:pPr marL="274320" indent="-274320" eaLnBrk="1" fontAlgn="auto" hangingPunct="1">
              <a:spcAft>
                <a:spcPts val="0"/>
              </a:spcAft>
              <a:buClr>
                <a:schemeClr val="accent3"/>
              </a:buClr>
              <a:buFont typeface="Wingdings 2"/>
              <a:buChar char=""/>
              <a:defRPr/>
            </a:pPr>
            <a:r>
              <a:rPr lang="en-US" sz="2400" dirty="0">
                <a:latin typeface="Times New Roman" panose="02020603050405020304" pitchFamily="18" charset="0"/>
                <a:cs typeface="Times New Roman" panose="02020603050405020304" pitchFamily="18" charset="0"/>
              </a:rPr>
              <a:t>The fusion of gametes creates a zygote from which a new individual will develop.</a:t>
            </a:r>
            <a:r>
              <a:rPr lang="x-none" sz="2400" b="1">
                <a:solidFill>
                  <a:srgbClr val="FF0000"/>
                </a:solidFill>
                <a:latin typeface="Times New Roman" panose="02020603050405020304" pitchFamily="18" charset="0"/>
                <a:cs typeface="Times New Roman" panose="02020603050405020304" pitchFamily="18" charset="0"/>
              </a:rPr>
              <a:t>.</a:t>
            </a:r>
            <a:endParaRPr lang="x-none" sz="2400" b="1" dirty="0">
              <a:latin typeface="Times New Roman" panose="02020603050405020304" pitchFamily="18" charset="0"/>
              <a:cs typeface="Times New Roman" panose="02020603050405020304" pitchFamily="18" charset="0"/>
            </a:endParaRPr>
          </a:p>
          <a:p>
            <a:pPr eaLnBrk="1" fontAlgn="auto" hangingPunct="1">
              <a:spcAft>
                <a:spcPts val="0"/>
              </a:spcAft>
              <a:buClr>
                <a:schemeClr val="accent3"/>
              </a:buClr>
              <a:defRPr/>
            </a:pPr>
            <a:r>
              <a:rPr lang="en-US" sz="2400" dirty="0">
                <a:latin typeface="Times New Roman" panose="02020603050405020304" pitchFamily="18" charset="0"/>
                <a:cs typeface="Times New Roman" panose="02020603050405020304" pitchFamily="18" charset="0"/>
              </a:rPr>
              <a:t>The organism that creates the gametes is the gametophyte, in the process of gametogenesis, which takes place in the gametangia. </a:t>
            </a:r>
          </a:p>
          <a:p>
            <a:pPr eaLnBrk="1" fontAlgn="auto" hangingPunct="1">
              <a:spcAft>
                <a:spcPts val="0"/>
              </a:spcAft>
              <a:buClr>
                <a:schemeClr val="accent3"/>
              </a:buClr>
              <a:defRPr/>
            </a:pPr>
            <a:r>
              <a:rPr lang="en-US" sz="2400" b="1" dirty="0">
                <a:solidFill>
                  <a:srgbClr val="FF0000"/>
                </a:solidFill>
                <a:latin typeface="Times New Roman" panose="02020603050405020304" pitchFamily="18" charset="0"/>
                <a:cs typeface="Times New Roman" panose="02020603050405020304" pitchFamily="18" charset="0"/>
              </a:rPr>
              <a:t>Gametes are always haploid.</a:t>
            </a:r>
            <a:endParaRPr lang="x-none" sz="2400" b="1" dirty="0">
              <a:solidFill>
                <a:srgbClr val="FF0000"/>
              </a:solidFill>
              <a:latin typeface="Times New Roman" panose="02020603050405020304" pitchFamily="18" charset="0"/>
              <a:cs typeface="Times New Roman" panose="02020603050405020304" pitchFamily="18" charset="0"/>
            </a:endParaRPr>
          </a:p>
          <a:p>
            <a:pPr marL="274320" indent="-274320" eaLnBrk="1" fontAlgn="auto" hangingPunct="1">
              <a:spcAft>
                <a:spcPts val="0"/>
              </a:spcAft>
              <a:buClr>
                <a:schemeClr val="accent3"/>
              </a:buClr>
              <a:buFont typeface="Wingdings 2"/>
              <a:buChar char=""/>
              <a:defRPr/>
            </a:pPr>
            <a:endParaRPr lang="en-US" dirty="0"/>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28600"/>
            <a:ext cx="8229600" cy="1143000"/>
          </a:xfrm>
        </p:spPr>
        <p:txBody>
          <a:bodyPr/>
          <a:lstStyle/>
          <a:p>
            <a:pPr eaLnBrk="1" hangingPunct="1"/>
            <a:r>
              <a:rPr lang="en-US" altLang="en-US" sz="4000" b="1" dirty="0">
                <a:solidFill>
                  <a:schemeClr val="tx1"/>
                </a:solidFill>
                <a:latin typeface="Arial" charset="0"/>
                <a:cs typeface="Arial" charset="0"/>
              </a:rPr>
              <a:t>Sexual reproduction</a:t>
            </a:r>
          </a:p>
        </p:txBody>
      </p:sp>
      <p:sp>
        <p:nvSpPr>
          <p:cNvPr id="3" name="Content Placeholder 2"/>
          <p:cNvSpPr>
            <a:spLocks noGrp="1"/>
          </p:cNvSpPr>
          <p:nvPr>
            <p:ph idx="1"/>
          </p:nvPr>
        </p:nvSpPr>
        <p:spPr>
          <a:xfrm>
            <a:off x="457200" y="1700213"/>
            <a:ext cx="3733800" cy="4624387"/>
          </a:xfrm>
        </p:spPr>
        <p:txBody>
          <a:bodyPr>
            <a:normAutofit fontScale="92500" lnSpcReduction="20000"/>
          </a:bodyPr>
          <a:lstStyle/>
          <a:p>
            <a:pPr marL="274320" indent="-274320" eaLnBrk="1" fontAlgn="auto" hangingPunct="1">
              <a:spcAft>
                <a:spcPts val="0"/>
              </a:spcAft>
              <a:buClr>
                <a:schemeClr val="accent3"/>
              </a:buClr>
              <a:buFont typeface="Wingdings 2"/>
              <a:buChar char=""/>
              <a:defRPr/>
            </a:pPr>
            <a:endParaRPr lang="sr-Cyrl-RS" dirty="0"/>
          </a:p>
          <a:p>
            <a:pPr marL="274320" indent="-274320" eaLnBrk="1" fontAlgn="auto" hangingPunct="1">
              <a:spcAft>
                <a:spcPts val="0"/>
              </a:spcAft>
              <a:buClr>
                <a:schemeClr val="accent3"/>
              </a:buClr>
              <a:buFont typeface="Wingdings 2"/>
              <a:buChar char=""/>
              <a:defRPr/>
            </a:pPr>
            <a:r>
              <a:rPr lang="en-US" dirty="0">
                <a:latin typeface="Arial" panose="020B0604020202020204" pitchFamily="34" charset="0"/>
                <a:cs typeface="Arial" panose="020B0604020202020204" pitchFamily="34" charset="0"/>
              </a:rPr>
              <a:t>Spermatozoa are produced in antheridia</a:t>
            </a:r>
          </a:p>
          <a:p>
            <a:pPr marL="274320" indent="-274320" eaLnBrk="1" fontAlgn="auto" hangingPunct="1">
              <a:spcAft>
                <a:spcPts val="0"/>
              </a:spcAft>
              <a:buClr>
                <a:schemeClr val="accent3"/>
              </a:buClr>
              <a:buFont typeface="Wingdings 2"/>
              <a:buChar char=""/>
              <a:defRPr/>
            </a:pPr>
            <a:r>
              <a:rPr lang="en-US" dirty="0">
                <a:latin typeface="Arial" panose="020B0604020202020204" pitchFamily="34" charset="0"/>
                <a:cs typeface="Arial" panose="020B0604020202020204" pitchFamily="34" charset="0"/>
              </a:rPr>
              <a:t>Egg cells are produced in oogonia in algae, or in multicellular archegonia in cormophytes.</a:t>
            </a:r>
          </a:p>
          <a:p>
            <a:pPr marL="274320" indent="-274320" eaLnBrk="1" fontAlgn="auto" hangingPunct="1">
              <a:spcAft>
                <a:spcPts val="0"/>
              </a:spcAft>
              <a:buClr>
                <a:schemeClr val="accent3"/>
              </a:buClr>
              <a:buFont typeface="Wingdings 2"/>
              <a:buChar char=""/>
              <a:defRPr/>
            </a:pPr>
            <a:endParaRPr lang="en-US" dirty="0">
              <a:latin typeface="Arial" panose="020B0604020202020204" pitchFamily="34" charset="0"/>
              <a:cs typeface="Arial" panose="020B0604020202020204" pitchFamily="34" charset="0"/>
            </a:endParaRPr>
          </a:p>
          <a:p>
            <a:pPr marL="274320" indent="-274320" eaLnBrk="1" fontAlgn="auto" hangingPunct="1">
              <a:spcAft>
                <a:spcPts val="0"/>
              </a:spcAft>
              <a:buClr>
                <a:schemeClr val="accent3"/>
              </a:buClr>
              <a:buFont typeface="Wingdings 2"/>
              <a:buChar char=""/>
              <a:defRPr/>
            </a:pPr>
            <a:r>
              <a:rPr lang="en-US" dirty="0">
                <a:latin typeface="Arial" panose="020B0604020202020204" pitchFamily="34" charset="0"/>
                <a:cs typeface="Arial" panose="020B0604020202020204" pitchFamily="34" charset="0"/>
              </a:rPr>
              <a:t>Fertilization is most often in oogonia or archegonia, and less often outside it - in water.</a:t>
            </a:r>
            <a:endParaRPr lang="en-US" dirty="0">
              <a:solidFill>
                <a:srgbClr val="FF0000"/>
              </a:solidFill>
            </a:endParaRPr>
          </a:p>
        </p:txBody>
      </p:sp>
      <p:sp>
        <p:nvSpPr>
          <p:cNvPr id="4" name="Rectangle 3"/>
          <p:cNvSpPr/>
          <p:nvPr/>
        </p:nvSpPr>
        <p:spPr>
          <a:xfrm>
            <a:off x="5902325" y="3824288"/>
            <a:ext cx="650875" cy="1381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5902325" y="4800600"/>
            <a:ext cx="422275"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5902325" y="3124200"/>
            <a:ext cx="211138"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8679" name="Picture 2" descr="Image result for antheridia and archegonia images">
            <a:hlinkClick r:id="rId2"/>
          </p:cNvPr>
          <p:cNvPicPr>
            <a:picLocks noChangeAspect="1" noChangeArrowheads="1"/>
          </p:cNvPicPr>
          <p:nvPr/>
        </p:nvPicPr>
        <p:blipFill>
          <a:blip r:embed="rId3" cstate="print"/>
          <a:srcRect/>
          <a:stretch>
            <a:fillRect/>
          </a:stretch>
        </p:blipFill>
        <p:spPr bwMode="auto">
          <a:xfrm>
            <a:off x="5435600" y="1963738"/>
            <a:ext cx="2952750" cy="4057650"/>
          </a:xfrm>
          <a:prstGeom prst="rect">
            <a:avLst/>
          </a:prstGeom>
          <a:noFill/>
          <a:ln w="9525">
            <a:noFill/>
            <a:miter lim="800000"/>
            <a:headEnd/>
            <a:tailEnd/>
          </a:ln>
        </p:spPr>
      </p:pic>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04800" y="300038"/>
            <a:ext cx="8229600" cy="747712"/>
          </a:xfrm>
        </p:spPr>
        <p:txBody>
          <a:bodyPr/>
          <a:lstStyle/>
          <a:p>
            <a:pPr eaLnBrk="1" hangingPunct="1"/>
            <a:r>
              <a:rPr lang="en-US" altLang="en-US" sz="2800" b="1" dirty="0">
                <a:solidFill>
                  <a:schemeClr val="tx1"/>
                </a:solidFill>
                <a:latin typeface="Arial" charset="0"/>
                <a:cs typeface="Arial" charset="0"/>
              </a:rPr>
              <a:t>Types of gametes</a:t>
            </a:r>
          </a:p>
        </p:txBody>
      </p:sp>
      <p:sp>
        <p:nvSpPr>
          <p:cNvPr id="28675" name="Content Placeholder 2"/>
          <p:cNvSpPr>
            <a:spLocks noGrp="1"/>
          </p:cNvSpPr>
          <p:nvPr>
            <p:ph idx="1"/>
          </p:nvPr>
        </p:nvSpPr>
        <p:spPr>
          <a:xfrm>
            <a:off x="152400" y="1400175"/>
            <a:ext cx="8667750" cy="5457825"/>
          </a:xfrm>
        </p:spPr>
        <p:txBody>
          <a:bodyPr/>
          <a:lstStyle/>
          <a:p>
            <a:pPr eaLnBrk="1" hangingPunct="1">
              <a:buFontTx/>
              <a:buChar char="-"/>
              <a:defRPr/>
            </a:pPr>
            <a:r>
              <a:rPr lang="en-US" altLang="en-US" sz="1800" b="1" dirty="0">
                <a:solidFill>
                  <a:srgbClr val="C00000"/>
                </a:solidFill>
                <a:latin typeface="Arial" panose="020B0604020202020204" pitchFamily="34" charset="0"/>
                <a:cs typeface="Arial" panose="020B0604020202020204" pitchFamily="34" charset="0"/>
              </a:rPr>
              <a:t>isogametes </a:t>
            </a:r>
            <a:r>
              <a:rPr lang="en-US" altLang="en-US" sz="1800" b="1" dirty="0">
                <a:latin typeface="Arial" panose="020B0604020202020204" pitchFamily="34" charset="0"/>
                <a:cs typeface="Arial" panose="020B0604020202020204" pitchFamily="34" charset="0"/>
              </a:rPr>
              <a:t>- they are the same in shape and size and both are motile. They are physiologically different and are marked as + (male) and - (female).</a:t>
            </a:r>
          </a:p>
          <a:p>
            <a:pPr eaLnBrk="1" hangingPunct="1">
              <a:buFontTx/>
              <a:buChar char="-"/>
              <a:defRPr/>
            </a:pPr>
            <a:endParaRPr lang="en-US" altLang="en-US" sz="1800" b="1" dirty="0">
              <a:latin typeface="Arial" panose="020B0604020202020204" pitchFamily="34" charset="0"/>
              <a:cs typeface="Arial" panose="020B0604020202020204" pitchFamily="34" charset="0"/>
            </a:endParaRPr>
          </a:p>
          <a:p>
            <a:pPr eaLnBrk="1" hangingPunct="1">
              <a:buFontTx/>
              <a:buChar char="-"/>
              <a:defRPr/>
            </a:pPr>
            <a:r>
              <a:rPr lang="en-US" altLang="en-US" sz="1800" b="1" dirty="0">
                <a:solidFill>
                  <a:srgbClr val="C00000"/>
                </a:solidFill>
                <a:latin typeface="Arial" panose="020B0604020202020204" pitchFamily="34" charset="0"/>
                <a:cs typeface="Arial" panose="020B0604020202020204" pitchFamily="34" charset="0"/>
              </a:rPr>
              <a:t>heterogametes - </a:t>
            </a:r>
            <a:r>
              <a:rPr lang="en-US" altLang="en-US" sz="1800" b="1" dirty="0">
                <a:latin typeface="Arial" panose="020B0604020202020204" pitchFamily="34" charset="0"/>
                <a:cs typeface="Arial" panose="020B0604020202020204" pitchFamily="34" charset="0"/>
              </a:rPr>
              <a:t>they are morphologically different in shape and size and both are mobile. The larger, less mobile gamete is the female gamete (macrogamete), and the smaller, more mobile gamete is the male gamete (microgamete).</a:t>
            </a:r>
          </a:p>
          <a:p>
            <a:pPr eaLnBrk="1" hangingPunct="1">
              <a:buFontTx/>
              <a:buChar char="-"/>
              <a:defRPr/>
            </a:pPr>
            <a:endParaRPr lang="en-US" altLang="en-US" sz="1800" b="1" dirty="0">
              <a:solidFill>
                <a:srgbClr val="C00000"/>
              </a:solidFill>
              <a:latin typeface="Arial" panose="020B0604020202020204" pitchFamily="34" charset="0"/>
              <a:cs typeface="Arial" panose="020B0604020202020204" pitchFamily="34" charset="0"/>
            </a:endParaRPr>
          </a:p>
          <a:p>
            <a:pPr eaLnBrk="1" hangingPunct="1">
              <a:buFontTx/>
              <a:buChar char="-"/>
              <a:defRPr/>
            </a:pPr>
            <a:r>
              <a:rPr lang="en-US" altLang="en-US" sz="1800" b="1" dirty="0" err="1">
                <a:solidFill>
                  <a:srgbClr val="C00000"/>
                </a:solidFill>
                <a:latin typeface="Arial" panose="020B0604020202020204" pitchFamily="34" charset="0"/>
                <a:cs typeface="Arial" panose="020B0604020202020204" pitchFamily="34" charset="0"/>
              </a:rPr>
              <a:t>oogametes</a:t>
            </a:r>
            <a:r>
              <a:rPr lang="en-US" altLang="en-US" sz="1800" b="1" dirty="0">
                <a:solidFill>
                  <a:srgbClr val="C00000"/>
                </a:solidFill>
                <a:latin typeface="Arial" panose="020B0604020202020204" pitchFamily="34" charset="0"/>
                <a:cs typeface="Arial" panose="020B0604020202020204" pitchFamily="34" charset="0"/>
              </a:rPr>
              <a:t> </a:t>
            </a:r>
            <a:r>
              <a:rPr lang="en-US" altLang="en-US" sz="1800" b="1" dirty="0">
                <a:latin typeface="Arial" panose="020B0604020202020204" pitchFamily="34" charset="0"/>
                <a:cs typeface="Arial" panose="020B0604020202020204" pitchFamily="34" charset="0"/>
              </a:rPr>
              <a:t>- morphologically and motility are different. The larger gamete is motionless (female gamete), the smaller gamete is movement (male gamete). In higher plants, they arise in archegonia (female gametes) and antheridia (male gametes). Male gamete-sperm, female gamete-ovum</a:t>
            </a:r>
            <a:r>
              <a:rPr lang="en-US" altLang="en-US" sz="1800" b="1" dirty="0">
                <a:solidFill>
                  <a:srgbClr val="C00000"/>
                </a:solidFill>
                <a:latin typeface="Arial" panose="020B0604020202020204" pitchFamily="34" charset="0"/>
                <a:cs typeface="Arial" panose="020B0604020202020204" pitchFamily="34" charset="0"/>
              </a:rPr>
              <a:t>.</a:t>
            </a:r>
          </a:p>
          <a:p>
            <a:pPr eaLnBrk="1" hangingPunct="1">
              <a:buFontTx/>
              <a:buChar char="-"/>
              <a:defRPr/>
            </a:pPr>
            <a:endParaRPr lang="en-US" altLang="en-US" sz="1800" b="1" dirty="0">
              <a:solidFill>
                <a:srgbClr val="C00000"/>
              </a:solidFill>
              <a:latin typeface="Arial" panose="020B0604020202020204" pitchFamily="34" charset="0"/>
              <a:cs typeface="Arial" panose="020B0604020202020204" pitchFamily="34" charset="0"/>
            </a:endParaRPr>
          </a:p>
          <a:p>
            <a:pPr marL="0" indent="0" eaLnBrk="1" hangingPunct="1">
              <a:buNone/>
              <a:defRPr/>
            </a:pPr>
            <a:r>
              <a:rPr lang="en-US" altLang="en-US" sz="1800" b="1" dirty="0">
                <a:solidFill>
                  <a:srgbClr val="C00000"/>
                </a:solidFill>
                <a:latin typeface="Arial" panose="020B0604020202020204" pitchFamily="34" charset="0"/>
                <a:cs typeface="Arial" panose="020B0604020202020204" pitchFamily="34" charset="0"/>
              </a:rPr>
              <a:t>The last stage in the evolution of the </a:t>
            </a:r>
            <a:r>
              <a:rPr lang="en-US" altLang="en-US" sz="1800" b="1" dirty="0" err="1">
                <a:solidFill>
                  <a:srgbClr val="C00000"/>
                </a:solidFill>
                <a:latin typeface="Arial" panose="020B0604020202020204" pitchFamily="34" charset="0"/>
                <a:cs typeface="Arial" panose="020B0604020202020204" pitchFamily="34" charset="0"/>
              </a:rPr>
              <a:t>gamet</a:t>
            </a:r>
            <a:r>
              <a:rPr lang="en-US" altLang="en-US" sz="1800" b="1" dirty="0">
                <a:solidFill>
                  <a:srgbClr val="C00000"/>
                </a:solidFill>
                <a:latin typeface="Arial" panose="020B0604020202020204" pitchFamily="34" charset="0"/>
                <a:cs typeface="Arial" panose="020B0604020202020204" pitchFamily="34" charset="0"/>
              </a:rPr>
              <a:t> is distinguished by the immobility of both games (the male game is also immobile).</a:t>
            </a:r>
          </a:p>
          <a:p>
            <a:pPr eaLnBrk="1" hangingPunct="1">
              <a:buFontTx/>
              <a:buChar char="-"/>
              <a:defRPr/>
            </a:pPr>
            <a:endParaRPr lang="en-US" altLang="en-US" sz="1800" b="1" dirty="0">
              <a:solidFill>
                <a:srgbClr val="C00000"/>
              </a:solidFill>
              <a:latin typeface="Arial" panose="020B0604020202020204" pitchFamily="34" charset="0"/>
              <a:cs typeface="Arial" panose="020B0604020202020204" pitchFamily="34" charset="0"/>
            </a:endParaRPr>
          </a:p>
        </p:txBody>
      </p:sp>
      <p:sp>
        <p:nvSpPr>
          <p:cNvPr id="30724" name="AutoShape 2" descr="Image result for антеридије и архегоније биљака слика"/>
          <p:cNvSpPr>
            <a:spLocks noChangeAspect="1" noChangeArrowheads="1"/>
          </p:cNvSpPr>
          <p:nvPr/>
        </p:nvSpPr>
        <p:spPr bwMode="auto">
          <a:xfrm>
            <a:off x="0" y="-144463"/>
            <a:ext cx="304800" cy="304801"/>
          </a:xfrm>
          <a:prstGeom prst="rect">
            <a:avLst/>
          </a:prstGeom>
          <a:noFill/>
          <a:ln w="9525">
            <a:noFill/>
            <a:miter lim="800000"/>
            <a:headEnd/>
            <a:tailEnd/>
          </a:ln>
        </p:spPr>
        <p:txBody>
          <a:bodyPr/>
          <a:lstStyle/>
          <a:p>
            <a:endParaRPr lang="en-US" altLang="en-US">
              <a:latin typeface="Constantia" pitchFamily="18" charset="0"/>
            </a:endParaRPr>
          </a:p>
        </p:txBody>
      </p:sp>
      <p:sp>
        <p:nvSpPr>
          <p:cNvPr id="30725" name="AutoShape 4" descr="Image result for антеридије и архегоније биљака слика"/>
          <p:cNvSpPr>
            <a:spLocks noChangeAspect="1" noChangeArrowheads="1"/>
          </p:cNvSpPr>
          <p:nvPr/>
        </p:nvSpPr>
        <p:spPr bwMode="auto">
          <a:xfrm>
            <a:off x="152400" y="7938"/>
            <a:ext cx="304800" cy="304800"/>
          </a:xfrm>
          <a:prstGeom prst="rect">
            <a:avLst/>
          </a:prstGeom>
          <a:noFill/>
          <a:ln w="9525">
            <a:noFill/>
            <a:miter lim="800000"/>
            <a:headEnd/>
            <a:tailEnd/>
          </a:ln>
        </p:spPr>
        <p:txBody>
          <a:bodyPr/>
          <a:lstStyle/>
          <a:p>
            <a:endParaRPr lang="en-US" altLang="en-US">
              <a:latin typeface="Constantia" pitchFamily="18" charset="0"/>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23850" y="333375"/>
            <a:ext cx="8229600" cy="1143000"/>
          </a:xfrm>
        </p:spPr>
        <p:txBody>
          <a:bodyPr/>
          <a:lstStyle/>
          <a:p>
            <a:pPr eaLnBrk="1" hangingPunct="1"/>
            <a:r>
              <a:rPr lang="en-US" altLang="en-US" sz="3600" b="1" dirty="0">
                <a:solidFill>
                  <a:schemeClr val="tx1"/>
                </a:solidFill>
                <a:latin typeface="Arial" charset="0"/>
                <a:cs typeface="Arial" charset="0"/>
              </a:rPr>
              <a:t>Advantages</a:t>
            </a:r>
          </a:p>
        </p:txBody>
      </p:sp>
      <p:sp>
        <p:nvSpPr>
          <p:cNvPr id="3" name="Content Placeholder 2"/>
          <p:cNvSpPr>
            <a:spLocks noGrp="1"/>
          </p:cNvSpPr>
          <p:nvPr>
            <p:ph idx="1"/>
          </p:nvPr>
        </p:nvSpPr>
        <p:spPr>
          <a:xfrm>
            <a:off x="250825" y="1935163"/>
            <a:ext cx="8642350" cy="4733925"/>
          </a:xfrm>
        </p:spPr>
        <p:txBody>
          <a:bodyPr>
            <a:normAutofit/>
          </a:bodyPr>
          <a:lstStyle/>
          <a:p>
            <a:pPr marL="274320" indent="-274320" eaLnBrk="1" fontAlgn="auto" hangingPunct="1">
              <a:spcAft>
                <a:spcPts val="0"/>
              </a:spcAft>
              <a:buClr>
                <a:schemeClr val="accent3"/>
              </a:buClr>
              <a:buFont typeface="Wingdings 2"/>
              <a:buChar char=""/>
              <a:defRPr/>
            </a:pPr>
            <a:r>
              <a:rPr lang="en-US" dirty="0">
                <a:latin typeface="Arial" panose="020B0604020202020204" pitchFamily="34" charset="0"/>
                <a:cs typeface="Arial" panose="020B0604020202020204" pitchFamily="34" charset="0"/>
              </a:rPr>
              <a:t>individuals are NOT the same, neither with each other, nor with their parents.</a:t>
            </a:r>
          </a:p>
          <a:p>
            <a:pPr marL="274320" indent="-274320" eaLnBrk="1" fontAlgn="auto" hangingPunct="1">
              <a:spcAft>
                <a:spcPts val="0"/>
              </a:spcAft>
              <a:buClr>
                <a:schemeClr val="accent3"/>
              </a:buClr>
              <a:buFont typeface="Wingdings 2"/>
              <a:buChar char=""/>
              <a:defRPr/>
            </a:pPr>
            <a:endParaRPr lang="en-US" dirty="0">
              <a:latin typeface="Arial" panose="020B0604020202020204" pitchFamily="34" charset="0"/>
              <a:cs typeface="Arial" panose="020B0604020202020204" pitchFamily="34" charset="0"/>
            </a:endParaRPr>
          </a:p>
          <a:p>
            <a:pPr marL="274320" indent="-274320" eaLnBrk="1" fontAlgn="auto" hangingPunct="1">
              <a:spcAft>
                <a:spcPts val="0"/>
              </a:spcAft>
              <a:buClr>
                <a:schemeClr val="accent3"/>
              </a:buClr>
              <a:buFont typeface="Wingdings 2"/>
              <a:buChar char=""/>
              <a:defRPr/>
            </a:pPr>
            <a:r>
              <a:rPr lang="en-US" dirty="0">
                <a:latin typeface="Arial" panose="020B0604020202020204" pitchFamily="34" charset="0"/>
                <a:cs typeface="Arial" panose="020B0604020202020204" pitchFamily="34" charset="0"/>
              </a:rPr>
              <a:t>If the environmental conditions change, most of the sexually produced individuals will be destroyed, but there will probably be a number of individuals that will be able to survive the changed environmental conditions.</a:t>
            </a: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50825" y="260350"/>
            <a:ext cx="8229600" cy="1143000"/>
          </a:xfrm>
        </p:spPr>
        <p:txBody>
          <a:bodyPr/>
          <a:lstStyle/>
          <a:p>
            <a:pPr algn="ctr" eaLnBrk="1" hangingPunct="1"/>
            <a:r>
              <a:rPr lang="en-US" altLang="en-US" dirty="0">
                <a:solidFill>
                  <a:schemeClr val="tx1"/>
                </a:solidFill>
                <a:latin typeface="Times New Roman" panose="02020603050405020304" pitchFamily="18" charset="0"/>
                <a:cs typeface="Times New Roman" panose="02020603050405020304" pitchFamily="18" charset="0"/>
              </a:rPr>
              <a:t>Reproduction</a:t>
            </a: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en-US" dirty="0">
                <a:latin typeface="Times New Roman" panose="02020603050405020304" pitchFamily="18" charset="0"/>
                <a:cs typeface="Times New Roman" panose="02020603050405020304" pitchFamily="18" charset="0"/>
              </a:rPr>
              <a:t>Reproduction is the ability of living </a:t>
            </a:r>
            <a:r>
              <a:rPr lang="en-US" dirty="0" smtClean="0">
                <a:latin typeface="Times New Roman" panose="02020603050405020304" pitchFamily="18" charset="0"/>
                <a:cs typeface="Times New Roman" panose="02020603050405020304" pitchFamily="18" charset="0"/>
              </a:rPr>
              <a:t>organisms to </a:t>
            </a:r>
            <a:r>
              <a:rPr lang="en-US" dirty="0">
                <a:latin typeface="Times New Roman" panose="02020603050405020304" pitchFamily="18" charset="0"/>
                <a:cs typeface="Times New Roman" panose="02020603050405020304" pitchFamily="18" charset="0"/>
              </a:rPr>
              <a:t>create offspring similar to themselves.</a:t>
            </a:r>
          </a:p>
          <a:p>
            <a:pPr marL="274320" indent="-274320" eaLnBrk="1" fontAlgn="auto" hangingPunct="1">
              <a:spcAft>
                <a:spcPts val="0"/>
              </a:spcAft>
              <a:buClr>
                <a:schemeClr val="accent3"/>
              </a:buClr>
              <a:buFont typeface="Wingdings 2"/>
              <a:buChar char=""/>
              <a:defRPr/>
            </a:pPr>
            <a:r>
              <a:rPr lang="x-none">
                <a:latin typeface="Times New Roman" panose="02020603050405020304" pitchFamily="18" charset="0"/>
                <a:cs typeface="Times New Roman" panose="02020603050405020304" pitchFamily="18" charset="0"/>
              </a:rPr>
              <a:t>1. </a:t>
            </a:r>
            <a:r>
              <a:rPr lang="sr-Latn-RS" dirty="0" err="1">
                <a:latin typeface="Times New Roman" panose="02020603050405020304" pitchFamily="18" charset="0"/>
                <a:cs typeface="Times New Roman" panose="02020603050405020304" pitchFamily="18" charset="0"/>
              </a:rPr>
              <a:t>asexual</a:t>
            </a:r>
            <a:r>
              <a:rPr lang="en-US" dirty="0">
                <a:latin typeface="Times New Roman" panose="02020603050405020304" pitchFamily="18" charset="0"/>
                <a:cs typeface="Times New Roman" panose="02020603050405020304" pitchFamily="18" charset="0"/>
              </a:rPr>
              <a:t> </a:t>
            </a:r>
          </a:p>
          <a:p>
            <a:pPr marL="0" indent="0" eaLnBrk="1" fontAlgn="auto" hangingPunct="1">
              <a:spcAft>
                <a:spcPts val="0"/>
              </a:spcAft>
              <a:buClr>
                <a:schemeClr val="accent3"/>
              </a:buClr>
              <a:buFont typeface="Wingdings 2"/>
              <a:buNone/>
              <a:defRPr/>
            </a:pPr>
            <a:r>
              <a:rPr lang="en-US" dirty="0">
                <a:latin typeface="Times New Roman" panose="02020603050405020304" pitchFamily="18" charset="0"/>
                <a:cs typeface="Times New Roman" panose="02020603050405020304" pitchFamily="18" charset="0"/>
              </a:rPr>
              <a:t>    2</a:t>
            </a:r>
            <a:r>
              <a:rPr lang="x-none">
                <a:latin typeface="Times New Roman" panose="02020603050405020304" pitchFamily="18" charset="0"/>
                <a:cs typeface="Times New Roman" panose="02020603050405020304" pitchFamily="18" charset="0"/>
              </a:rPr>
              <a:t>.</a:t>
            </a:r>
            <a:r>
              <a:rPr lang="sr-Latn-RS" dirty="0">
                <a:latin typeface="Times New Roman" panose="02020603050405020304" pitchFamily="18" charset="0"/>
                <a:cs typeface="Times New Roman" panose="02020603050405020304" pitchFamily="18" charset="0"/>
              </a:rPr>
              <a:t> </a:t>
            </a:r>
            <a:r>
              <a:rPr lang="sr-Latn-RS" dirty="0" err="1">
                <a:latin typeface="Times New Roman" panose="02020603050405020304" pitchFamily="18" charset="0"/>
                <a:cs typeface="Times New Roman" panose="02020603050405020304" pitchFamily="18" charset="0"/>
              </a:rPr>
              <a:t>sexual</a:t>
            </a:r>
            <a:endParaRPr lang="sr-Cyrl-RS" dirty="0">
              <a:latin typeface="Times New Roman" panose="02020603050405020304" pitchFamily="18" charset="0"/>
              <a:cs typeface="Times New Roman" panose="02020603050405020304" pitchFamily="18" charset="0"/>
            </a:endParaRPr>
          </a:p>
          <a:p>
            <a:pPr marL="0" indent="0" eaLnBrk="1" fontAlgn="auto" hangingPunct="1">
              <a:spcAft>
                <a:spcPts val="0"/>
              </a:spcAft>
              <a:buClr>
                <a:schemeClr val="accent3"/>
              </a:buClr>
              <a:buFont typeface="Wingdings 2"/>
              <a:buNone/>
              <a:defRPr/>
            </a:pPr>
            <a:endParaRPr lang="en-US" dirty="0">
              <a:latin typeface="Times New Roman" panose="02020603050405020304" pitchFamily="18" charset="0"/>
              <a:cs typeface="Times New Roman" panose="02020603050405020304" pitchFamily="18" charset="0"/>
            </a:endParaRPr>
          </a:p>
          <a:p>
            <a:pPr marL="0" indent="0" eaLnBrk="1" fontAlgn="auto" hangingPunct="1">
              <a:spcAft>
                <a:spcPts val="0"/>
              </a:spcAft>
              <a:buClr>
                <a:schemeClr val="accent3"/>
              </a:buClr>
              <a:buFont typeface="Wingdings 2"/>
              <a:buNone/>
              <a:defRPr/>
            </a:pPr>
            <a:r>
              <a:rPr lang="en-US" dirty="0">
                <a:latin typeface="Times New Roman" panose="02020603050405020304" pitchFamily="18" charset="0"/>
                <a:cs typeface="Times New Roman" panose="02020603050405020304" pitchFamily="18" charset="0"/>
              </a:rPr>
              <a:t>Asexual reproduction of plants:</a:t>
            </a:r>
          </a:p>
          <a:p>
            <a:pPr marL="514350" indent="-514350" eaLnBrk="1" fontAlgn="auto" hangingPunct="1">
              <a:spcAft>
                <a:spcPts val="0"/>
              </a:spcAft>
              <a:buClr>
                <a:schemeClr val="accent3"/>
              </a:buClr>
              <a:buFont typeface="+mj-lt"/>
              <a:buAutoNum type="arabicPeriod"/>
              <a:defRPr/>
            </a:pPr>
            <a:r>
              <a:rPr lang="en-US" dirty="0">
                <a:latin typeface="Times New Roman" panose="02020603050405020304" pitchFamily="18" charset="0"/>
                <a:cs typeface="Times New Roman" panose="02020603050405020304" pitchFamily="18" charset="0"/>
              </a:rPr>
              <a:t>reproduction by spores</a:t>
            </a:r>
          </a:p>
          <a:p>
            <a:pPr marL="514350" indent="-514350" eaLnBrk="1" fontAlgn="auto" hangingPunct="1">
              <a:spcAft>
                <a:spcPts val="0"/>
              </a:spcAft>
              <a:buClr>
                <a:schemeClr val="accent3"/>
              </a:buClr>
              <a:buFont typeface="+mj-lt"/>
              <a:buAutoNum type="arabicPeriod"/>
              <a:defRPr/>
            </a:pPr>
            <a:r>
              <a:rPr lang="en-US" dirty="0">
                <a:latin typeface="Times New Roman" panose="02020603050405020304" pitchFamily="18" charset="0"/>
                <a:cs typeface="Times New Roman" panose="02020603050405020304" pitchFamily="18" charset="0"/>
              </a:rPr>
              <a:t>vegetatively</a:t>
            </a:r>
            <a:endParaRPr lang="sr-Cyrl-RS" dirty="0">
              <a:latin typeface="Times New Roman" panose="02020603050405020304" pitchFamily="18" charset="0"/>
              <a:cs typeface="Times New Roman" panose="02020603050405020304" pitchFamily="18" charset="0"/>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84213" y="692150"/>
            <a:ext cx="8229600" cy="827088"/>
          </a:xfrm>
        </p:spPr>
        <p:txBody>
          <a:bodyPr/>
          <a:lstStyle/>
          <a:p>
            <a:pPr eaLnBrk="1" hangingPunct="1"/>
            <a:r>
              <a:rPr lang="en-US" altLang="en-US" sz="3600" b="1" dirty="0">
                <a:solidFill>
                  <a:schemeClr val="tx1"/>
                </a:solidFill>
                <a:latin typeface="Arial" charset="0"/>
                <a:cs typeface="Arial" charset="0"/>
              </a:rPr>
              <a:t>Disadvantages</a:t>
            </a:r>
          </a:p>
        </p:txBody>
      </p:sp>
      <p:sp>
        <p:nvSpPr>
          <p:cNvPr id="33795" name="Content Placeholder 2"/>
          <p:cNvSpPr>
            <a:spLocks noGrp="1"/>
          </p:cNvSpPr>
          <p:nvPr>
            <p:ph idx="1"/>
          </p:nvPr>
        </p:nvSpPr>
        <p:spPr>
          <a:xfrm>
            <a:off x="304800" y="2362200"/>
            <a:ext cx="8229600" cy="2003425"/>
          </a:xfrm>
        </p:spPr>
        <p:txBody>
          <a:bodyPr/>
          <a:lstStyle/>
          <a:p>
            <a:pPr marL="0" indent="0" eaLnBrk="1" hangingPunct="1">
              <a:buFont typeface="Wingdings 2" pitchFamily="18" charset="2"/>
              <a:buNone/>
            </a:pPr>
            <a:r>
              <a:rPr lang="en-US" altLang="en-US" dirty="0">
                <a:latin typeface="Arial" charset="0"/>
                <a:cs typeface="Arial" charset="0"/>
              </a:rPr>
              <a:t>Two individuals are necessary.</a:t>
            </a:r>
          </a:p>
          <a:p>
            <a:pPr marL="0" indent="0" eaLnBrk="1" hangingPunct="1">
              <a:buFont typeface="Wingdings 2" pitchFamily="18" charset="2"/>
              <a:buNone/>
            </a:pPr>
            <a:endParaRPr lang="en-US" altLang="en-US" dirty="0">
              <a:latin typeface="Arial" charset="0"/>
              <a:cs typeface="Arial" charset="0"/>
            </a:endParaRPr>
          </a:p>
          <a:p>
            <a:pPr marL="0" indent="0" eaLnBrk="1" hangingPunct="1">
              <a:buFont typeface="Wingdings 2" pitchFamily="18" charset="2"/>
              <a:buNone/>
            </a:pPr>
            <a:r>
              <a:rPr lang="en-US" altLang="en-US" dirty="0">
                <a:latin typeface="Arial" charset="0"/>
                <a:cs typeface="Arial" charset="0"/>
              </a:rPr>
              <a:t>Gametes are transferred from one individual to another, so a large number are lost.</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3EAF2"/>
        </a:solidFill>
        <a:effectLst/>
      </p:bgPr>
    </p:bg>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395288" y="1196975"/>
            <a:ext cx="8569325" cy="4389438"/>
          </a:xfrm>
        </p:spPr>
        <p:txBody>
          <a:bodyPr/>
          <a:lstStyle/>
          <a:p>
            <a:pPr marL="0" indent="0" algn="ctr" eaLnBrk="1" hangingPunct="1">
              <a:buFont typeface="Wingdings 2" pitchFamily="18" charset="2"/>
              <a:buNone/>
            </a:pPr>
            <a:r>
              <a:rPr lang="en-US" altLang="en-US" sz="5400" dirty="0">
                <a:latin typeface="Arial" charset="0"/>
                <a:cs typeface="Arial" charset="0"/>
              </a:rPr>
              <a:t>Asexual reproduction- spore formation</a:t>
            </a:r>
            <a:endParaRPr lang="en-US" altLang="en-US" sz="5400" dirty="0">
              <a:solidFill>
                <a:srgbClr val="FF0000"/>
              </a:solidFill>
              <a:latin typeface="Arial" charset="0"/>
              <a:cs typeface="Arial" charset="0"/>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23528" y="11088"/>
            <a:ext cx="8712968" cy="1143000"/>
          </a:xfrm>
        </p:spPr>
        <p:txBody>
          <a:bodyPr/>
          <a:lstStyle/>
          <a:p>
            <a:pPr algn="ctr" eaLnBrk="1" hangingPunct="1"/>
            <a:r>
              <a:rPr lang="en-US" altLang="en-US" sz="4000" dirty="0">
                <a:solidFill>
                  <a:schemeClr val="tx1"/>
                </a:solidFill>
                <a:latin typeface="Arial" charset="0"/>
                <a:cs typeface="Arial" charset="0"/>
              </a:rPr>
              <a:t>Asexual reproduction- spore formation</a:t>
            </a:r>
            <a:endParaRPr lang="en-US" altLang="en-US" sz="4000" dirty="0">
              <a:solidFill>
                <a:srgbClr val="FF0000"/>
              </a:solidFill>
              <a:latin typeface="Arial" charset="0"/>
              <a:cs typeface="Arial" charset="0"/>
            </a:endParaRPr>
          </a:p>
        </p:txBody>
      </p:sp>
      <p:sp>
        <p:nvSpPr>
          <p:cNvPr id="3" name="Content Placeholder 2"/>
          <p:cNvSpPr>
            <a:spLocks noGrp="1"/>
          </p:cNvSpPr>
          <p:nvPr>
            <p:ph idx="1"/>
          </p:nvPr>
        </p:nvSpPr>
        <p:spPr>
          <a:xfrm>
            <a:off x="323528" y="1772816"/>
            <a:ext cx="3543300" cy="4419600"/>
          </a:xfrm>
        </p:spPr>
        <p:txBody>
          <a:bodyPr>
            <a:normAutofit fontScale="92500"/>
          </a:bodyPr>
          <a:lstStyle/>
          <a:p>
            <a:pPr marL="0" indent="0" eaLnBrk="1" fontAlgn="auto" hangingPunct="1">
              <a:spcAft>
                <a:spcPts val="0"/>
              </a:spcAft>
              <a:buClr>
                <a:schemeClr val="accent3"/>
              </a:buClr>
              <a:buFont typeface="Wingdings 2"/>
              <a:buNone/>
              <a:defRPr/>
            </a:pPr>
            <a:r>
              <a:rPr lang="en-US" sz="1800" dirty="0">
                <a:latin typeface="Arial" pitchFamily="34" charset="0"/>
                <a:cs typeface="Arial" pitchFamily="34" charset="0"/>
              </a:rPr>
              <a:t>The organisms that produce spores are </a:t>
            </a:r>
            <a:r>
              <a:rPr lang="en-US" sz="1800" b="1" dirty="0">
                <a:solidFill>
                  <a:srgbClr val="FF0000"/>
                </a:solidFill>
                <a:latin typeface="Arial" pitchFamily="34" charset="0"/>
                <a:cs typeface="Arial" pitchFamily="34" charset="0"/>
              </a:rPr>
              <a:t>sporophytes</a:t>
            </a:r>
            <a:r>
              <a:rPr lang="en-US" sz="1800" dirty="0">
                <a:latin typeface="Arial" pitchFamily="34" charset="0"/>
                <a:cs typeface="Arial" pitchFamily="34" charset="0"/>
              </a:rPr>
              <a:t>, and the process is </a:t>
            </a:r>
            <a:r>
              <a:rPr lang="en-US" sz="1800" b="1" dirty="0">
                <a:solidFill>
                  <a:srgbClr val="FF0000"/>
                </a:solidFill>
                <a:latin typeface="Arial" pitchFamily="34" charset="0"/>
                <a:cs typeface="Arial" pitchFamily="34" charset="0"/>
              </a:rPr>
              <a:t>sporogenesis</a:t>
            </a:r>
            <a:r>
              <a:rPr lang="en-US" sz="1800" dirty="0">
                <a:latin typeface="Arial" pitchFamily="34" charset="0"/>
                <a:cs typeface="Arial" pitchFamily="34" charset="0"/>
              </a:rPr>
              <a:t>. </a:t>
            </a:r>
          </a:p>
          <a:p>
            <a:pPr marL="0" indent="0" eaLnBrk="1" fontAlgn="auto" hangingPunct="1">
              <a:spcAft>
                <a:spcPts val="0"/>
              </a:spcAft>
              <a:buClr>
                <a:schemeClr val="accent3"/>
              </a:buClr>
              <a:buFont typeface="Wingdings 2"/>
              <a:buNone/>
              <a:defRPr/>
            </a:pPr>
            <a:endParaRPr lang="en-US" sz="1800" dirty="0">
              <a:latin typeface="Arial" pitchFamily="34" charset="0"/>
              <a:cs typeface="Arial" pitchFamily="34" charset="0"/>
            </a:endParaRPr>
          </a:p>
          <a:p>
            <a:pPr marL="0" indent="0" eaLnBrk="1" fontAlgn="auto" hangingPunct="1">
              <a:spcAft>
                <a:spcPts val="0"/>
              </a:spcAft>
              <a:buClr>
                <a:schemeClr val="accent3"/>
              </a:buClr>
              <a:buFont typeface="Wingdings 2"/>
              <a:buNone/>
              <a:defRPr/>
            </a:pPr>
            <a:r>
              <a:rPr lang="en-US" sz="1800" dirty="0">
                <a:latin typeface="Arial" pitchFamily="34" charset="0"/>
                <a:cs typeface="Arial" pitchFamily="34" charset="0"/>
              </a:rPr>
              <a:t>Spores are produced in sporangia, which are unicellular in algae and multicellular in land plants.</a:t>
            </a:r>
          </a:p>
          <a:p>
            <a:pPr marL="0" indent="0" eaLnBrk="1" fontAlgn="auto" hangingPunct="1">
              <a:spcAft>
                <a:spcPts val="0"/>
              </a:spcAft>
              <a:buClr>
                <a:schemeClr val="accent3"/>
              </a:buClr>
              <a:buFont typeface="Wingdings 2"/>
              <a:buNone/>
              <a:defRPr/>
            </a:pPr>
            <a:endParaRPr lang="x-none" sz="1800" dirty="0">
              <a:latin typeface="Arial" pitchFamily="34" charset="0"/>
              <a:cs typeface="Arial" pitchFamily="34" charset="0"/>
            </a:endParaRPr>
          </a:p>
          <a:p>
            <a:pPr marL="0" indent="0" eaLnBrk="1" fontAlgn="auto" hangingPunct="1">
              <a:spcAft>
                <a:spcPts val="0"/>
              </a:spcAft>
              <a:buClr>
                <a:schemeClr val="accent3"/>
              </a:buClr>
              <a:buFont typeface="Wingdings 2"/>
              <a:buNone/>
              <a:defRPr/>
            </a:pPr>
            <a:r>
              <a:rPr lang="en-US" sz="1800" dirty="0">
                <a:latin typeface="Arial" pitchFamily="34" charset="0"/>
                <a:cs typeface="Arial" pitchFamily="34" charset="0"/>
              </a:rPr>
              <a:t>The leaves on which the sporangia develop are called </a:t>
            </a:r>
            <a:r>
              <a:rPr lang="en-US" sz="1800" b="1" dirty="0">
                <a:solidFill>
                  <a:srgbClr val="FF0000"/>
                </a:solidFill>
                <a:latin typeface="Arial" pitchFamily="34" charset="0"/>
                <a:cs typeface="Arial" pitchFamily="34" charset="0"/>
              </a:rPr>
              <a:t>sporophylls</a:t>
            </a:r>
            <a:r>
              <a:rPr lang="en-US" sz="1800" dirty="0">
                <a:latin typeface="Arial" pitchFamily="34" charset="0"/>
                <a:cs typeface="Arial" pitchFamily="34" charset="0"/>
              </a:rPr>
              <a:t>. </a:t>
            </a:r>
          </a:p>
          <a:p>
            <a:pPr marL="0" indent="0" eaLnBrk="1" fontAlgn="auto" hangingPunct="1">
              <a:spcAft>
                <a:spcPts val="0"/>
              </a:spcAft>
              <a:buClr>
                <a:schemeClr val="accent3"/>
              </a:buClr>
              <a:buFont typeface="Wingdings 2"/>
              <a:buNone/>
              <a:defRPr/>
            </a:pPr>
            <a:endParaRPr lang="en-US" sz="1800" dirty="0">
              <a:latin typeface="Arial" pitchFamily="34" charset="0"/>
              <a:cs typeface="Arial" pitchFamily="34" charset="0"/>
            </a:endParaRPr>
          </a:p>
          <a:p>
            <a:pPr marL="0" indent="0" eaLnBrk="1" fontAlgn="auto" hangingPunct="1">
              <a:spcAft>
                <a:spcPts val="0"/>
              </a:spcAft>
              <a:buClr>
                <a:schemeClr val="accent3"/>
              </a:buClr>
              <a:buFont typeface="Wingdings 2"/>
              <a:buNone/>
              <a:defRPr/>
            </a:pPr>
            <a:r>
              <a:rPr lang="en-US" sz="1800" dirty="0">
                <a:latin typeface="Arial" pitchFamily="34" charset="0"/>
                <a:cs typeface="Arial" pitchFamily="34" charset="0"/>
              </a:rPr>
              <a:t>The gametophyte develops from the spores, which are differentiated by meiosis.</a:t>
            </a:r>
            <a:r>
              <a:rPr lang="en-US" sz="1400" dirty="0"/>
              <a:t/>
            </a:r>
            <a:br>
              <a:rPr lang="en-US" sz="1400" dirty="0"/>
            </a:br>
            <a:endParaRPr lang="x-none" sz="2000" dirty="0">
              <a:latin typeface="Arial" panose="020B0604020202020204" pitchFamily="34" charset="0"/>
              <a:cs typeface="Arial" panose="020B0604020202020204" pitchFamily="34" charset="0"/>
            </a:endParaRPr>
          </a:p>
          <a:p>
            <a:pPr marL="0" indent="0" eaLnBrk="1" fontAlgn="auto" hangingPunct="1">
              <a:spcAft>
                <a:spcPts val="0"/>
              </a:spcAft>
              <a:buClr>
                <a:schemeClr val="accent3"/>
              </a:buClr>
              <a:buFont typeface="Wingdings 2"/>
              <a:buNone/>
              <a:defRPr/>
            </a:pPr>
            <a:endParaRPr lang="x-none" sz="1400" dirty="0">
              <a:latin typeface="Arial" panose="020B0604020202020204" pitchFamily="34" charset="0"/>
              <a:cs typeface="Arial" panose="020B0604020202020204" pitchFamily="34" charset="0"/>
            </a:endParaRPr>
          </a:p>
          <a:p>
            <a:pPr marL="0" indent="0" eaLnBrk="1" fontAlgn="auto" hangingPunct="1">
              <a:spcAft>
                <a:spcPts val="0"/>
              </a:spcAft>
              <a:buClr>
                <a:schemeClr val="accent3"/>
              </a:buClr>
              <a:buFont typeface="Wingdings 2"/>
              <a:buNone/>
              <a:defRPr/>
            </a:pPr>
            <a:endParaRPr lang="en-US" sz="14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xmlns="" id="{7FB035FA-8155-3335-6FB8-A86711A1B26D}"/>
              </a:ext>
            </a:extLst>
          </p:cNvPr>
          <p:cNvPicPr>
            <a:picLocks noChangeAspect="1"/>
          </p:cNvPicPr>
          <p:nvPr/>
        </p:nvPicPr>
        <p:blipFill>
          <a:blip r:embed="rId2" cstate="print"/>
          <a:stretch>
            <a:fillRect/>
          </a:stretch>
        </p:blipFill>
        <p:spPr>
          <a:xfrm>
            <a:off x="4211960" y="1223505"/>
            <a:ext cx="2969096" cy="2908920"/>
          </a:xfrm>
          <a:prstGeom prst="rect">
            <a:avLst/>
          </a:prstGeom>
        </p:spPr>
      </p:pic>
      <p:pic>
        <p:nvPicPr>
          <p:cNvPr id="4" name="Picture 3">
            <a:extLst>
              <a:ext uri="{FF2B5EF4-FFF2-40B4-BE49-F238E27FC236}">
                <a16:creationId xmlns:a16="http://schemas.microsoft.com/office/drawing/2014/main" xmlns="" id="{2A36B26C-ED47-C60F-D6B1-61DACF445F5C}"/>
              </a:ext>
            </a:extLst>
          </p:cNvPr>
          <p:cNvPicPr>
            <a:picLocks noChangeAspect="1"/>
          </p:cNvPicPr>
          <p:nvPr/>
        </p:nvPicPr>
        <p:blipFill>
          <a:blip r:embed="rId3" cstate="print"/>
          <a:stretch>
            <a:fillRect/>
          </a:stretch>
        </p:blipFill>
        <p:spPr>
          <a:xfrm>
            <a:off x="5266091" y="2713408"/>
            <a:ext cx="3261048" cy="4023360"/>
          </a:xfrm>
          <a:prstGeom prst="rect">
            <a:avLst/>
          </a:prstGeom>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95288" y="457200"/>
            <a:ext cx="8229600" cy="1143000"/>
          </a:xfrm>
        </p:spPr>
        <p:txBody>
          <a:bodyPr/>
          <a:lstStyle/>
          <a:p>
            <a:pPr eaLnBrk="1" hangingPunct="1"/>
            <a:r>
              <a:rPr lang="en-US" altLang="en-US" b="1" dirty="0">
                <a:solidFill>
                  <a:schemeClr val="tx1"/>
                </a:solidFill>
                <a:latin typeface="Arial" pitchFamily="34" charset="0"/>
                <a:cs typeface="Arial" pitchFamily="34" charset="0"/>
              </a:rPr>
              <a:t>Spores</a:t>
            </a:r>
          </a:p>
        </p:txBody>
      </p:sp>
      <p:sp>
        <p:nvSpPr>
          <p:cNvPr id="3" name="Content Placeholder 2"/>
          <p:cNvSpPr>
            <a:spLocks noGrp="1"/>
          </p:cNvSpPr>
          <p:nvPr>
            <p:ph idx="1"/>
          </p:nvPr>
        </p:nvSpPr>
        <p:spPr>
          <a:xfrm>
            <a:off x="152399" y="1935163"/>
            <a:ext cx="4335719" cy="4662189"/>
          </a:xfrm>
        </p:spPr>
        <p:txBody>
          <a:bodyPr>
            <a:normAutofit fontScale="85000" lnSpcReduction="10000"/>
          </a:bodyPr>
          <a:lstStyle/>
          <a:p>
            <a:pPr marL="0" indent="0" eaLnBrk="1" fontAlgn="auto" hangingPunct="1">
              <a:spcAft>
                <a:spcPts val="0"/>
              </a:spcAft>
              <a:buClr>
                <a:schemeClr val="accent3"/>
              </a:buClr>
              <a:buFont typeface="Wingdings 2"/>
              <a:buNone/>
              <a:defRPr/>
            </a:pPr>
            <a:r>
              <a:rPr lang="en-US" sz="2000" dirty="0">
                <a:latin typeface="Arial" pitchFamily="34" charset="0"/>
                <a:cs typeface="Arial" pitchFamily="34" charset="0"/>
              </a:rPr>
              <a:t>Spores can be: </a:t>
            </a:r>
          </a:p>
          <a:p>
            <a:pPr marL="0" indent="0" eaLnBrk="1" fontAlgn="auto" hangingPunct="1">
              <a:spcAft>
                <a:spcPts val="0"/>
              </a:spcAft>
              <a:buClr>
                <a:schemeClr val="accent3"/>
              </a:buClr>
              <a:buFont typeface="Wingdings 2"/>
              <a:buNone/>
              <a:defRPr/>
            </a:pPr>
            <a:r>
              <a:rPr lang="en-US" sz="2000" dirty="0">
                <a:latin typeface="Arial" pitchFamily="34" charset="0"/>
                <a:cs typeface="Arial" pitchFamily="34" charset="0"/>
              </a:rPr>
              <a:t>-same size- </a:t>
            </a:r>
            <a:r>
              <a:rPr lang="en-US" sz="2000" b="1" dirty="0" err="1">
                <a:latin typeface="Arial" pitchFamily="34" charset="0"/>
                <a:cs typeface="Arial" pitchFamily="34" charset="0"/>
              </a:rPr>
              <a:t>isospores</a:t>
            </a:r>
            <a:r>
              <a:rPr lang="en-US" sz="2000" dirty="0">
                <a:latin typeface="Arial" pitchFamily="34" charset="0"/>
                <a:cs typeface="Arial" pitchFamily="34" charset="0"/>
              </a:rPr>
              <a:t> (</a:t>
            </a:r>
            <a:r>
              <a:rPr lang="en-US" sz="2000" dirty="0" err="1">
                <a:latin typeface="Arial" pitchFamily="34" charset="0"/>
                <a:cs typeface="Arial" pitchFamily="34" charset="0"/>
              </a:rPr>
              <a:t>isosporous</a:t>
            </a:r>
            <a:r>
              <a:rPr lang="en-US" sz="2000" dirty="0">
                <a:latin typeface="Arial" pitchFamily="34" charset="0"/>
                <a:cs typeface="Arial" pitchFamily="34" charset="0"/>
              </a:rPr>
              <a:t> plants) </a:t>
            </a:r>
          </a:p>
          <a:p>
            <a:pPr marL="0" indent="0" eaLnBrk="1" fontAlgn="auto" hangingPunct="1">
              <a:spcAft>
                <a:spcPts val="0"/>
              </a:spcAft>
              <a:buClr>
                <a:schemeClr val="accent3"/>
              </a:buClr>
              <a:buFont typeface="Wingdings 2"/>
              <a:buNone/>
              <a:defRPr/>
            </a:pPr>
            <a:r>
              <a:rPr lang="en-US" sz="2000" dirty="0">
                <a:latin typeface="Arial" pitchFamily="34" charset="0"/>
                <a:cs typeface="Arial" pitchFamily="34" charset="0"/>
              </a:rPr>
              <a:t>-different in size- </a:t>
            </a:r>
            <a:r>
              <a:rPr lang="en-US" sz="2000" b="1" dirty="0" err="1">
                <a:latin typeface="Arial" pitchFamily="34" charset="0"/>
                <a:cs typeface="Arial" pitchFamily="34" charset="0"/>
              </a:rPr>
              <a:t>heterospores</a:t>
            </a:r>
            <a:r>
              <a:rPr lang="en-US" sz="2000" dirty="0">
                <a:latin typeface="Arial" pitchFamily="34" charset="0"/>
                <a:cs typeface="Arial" pitchFamily="34" charset="0"/>
              </a:rPr>
              <a:t> (heterosporous plants).</a:t>
            </a:r>
          </a:p>
          <a:p>
            <a:pPr marL="0" indent="0" eaLnBrk="1" fontAlgn="auto" hangingPunct="1">
              <a:spcAft>
                <a:spcPts val="0"/>
              </a:spcAft>
              <a:buClr>
                <a:schemeClr val="accent3"/>
              </a:buClr>
              <a:buFont typeface="Wingdings 2"/>
              <a:buNone/>
              <a:defRPr/>
            </a:pPr>
            <a:endParaRPr lang="sr-Cyrl-RS" sz="2000" dirty="0">
              <a:latin typeface="Arial" pitchFamily="34" charset="0"/>
              <a:cs typeface="Arial" pitchFamily="34" charset="0"/>
            </a:endParaRPr>
          </a:p>
          <a:p>
            <a:pPr marL="0" indent="0" eaLnBrk="1" fontAlgn="auto" hangingPunct="1">
              <a:spcAft>
                <a:spcPts val="0"/>
              </a:spcAft>
              <a:buClr>
                <a:schemeClr val="accent3"/>
              </a:buClr>
              <a:buFont typeface="Wingdings 2"/>
              <a:buNone/>
              <a:defRPr/>
            </a:pPr>
            <a:r>
              <a:rPr lang="en-US" sz="2000" dirty="0">
                <a:latin typeface="Arial" pitchFamily="34" charset="0"/>
                <a:cs typeface="Arial" pitchFamily="34" charset="0"/>
              </a:rPr>
              <a:t>Heterosporous plants produce two types of spores: </a:t>
            </a:r>
          </a:p>
          <a:p>
            <a:pPr marL="457200" indent="-457200" eaLnBrk="1" fontAlgn="auto" hangingPunct="1">
              <a:spcAft>
                <a:spcPts val="0"/>
              </a:spcAft>
              <a:buClr>
                <a:schemeClr val="accent3"/>
              </a:buClr>
              <a:buFont typeface="+mj-lt"/>
              <a:buAutoNum type="arabicPeriod"/>
              <a:defRPr/>
            </a:pPr>
            <a:r>
              <a:rPr lang="en-US" sz="2000" b="1" dirty="0">
                <a:solidFill>
                  <a:srgbClr val="FF0000"/>
                </a:solidFill>
                <a:latin typeface="Arial" pitchFamily="34" charset="0"/>
                <a:cs typeface="Arial" pitchFamily="34" charset="0"/>
              </a:rPr>
              <a:t>megaspores</a:t>
            </a:r>
            <a:r>
              <a:rPr lang="en-US" sz="2000" dirty="0">
                <a:latin typeface="Arial" pitchFamily="34" charset="0"/>
                <a:cs typeface="Arial" pitchFamily="34" charset="0"/>
              </a:rPr>
              <a:t> (in megasporangia) </a:t>
            </a:r>
          </a:p>
          <a:p>
            <a:pPr marL="457200" indent="-457200" eaLnBrk="1" fontAlgn="auto" hangingPunct="1">
              <a:spcAft>
                <a:spcPts val="0"/>
              </a:spcAft>
              <a:buClr>
                <a:schemeClr val="accent3"/>
              </a:buClr>
              <a:buFont typeface="+mj-lt"/>
              <a:buAutoNum type="arabicPeriod"/>
              <a:defRPr/>
            </a:pPr>
            <a:r>
              <a:rPr lang="en-US" sz="2000" b="1" dirty="0">
                <a:solidFill>
                  <a:schemeClr val="accent1"/>
                </a:solidFill>
                <a:latin typeface="Arial" pitchFamily="34" charset="0"/>
                <a:cs typeface="Arial" pitchFamily="34" charset="0"/>
              </a:rPr>
              <a:t>microspores</a:t>
            </a:r>
            <a:r>
              <a:rPr lang="en-US" sz="2000" dirty="0">
                <a:latin typeface="Arial" pitchFamily="34" charset="0"/>
                <a:cs typeface="Arial" pitchFamily="34" charset="0"/>
              </a:rPr>
              <a:t> (in microsporangia) </a:t>
            </a:r>
            <a:br>
              <a:rPr lang="en-US" sz="2000" dirty="0">
                <a:latin typeface="Arial" pitchFamily="34" charset="0"/>
                <a:cs typeface="Arial" pitchFamily="34" charset="0"/>
              </a:rPr>
            </a:br>
            <a:r>
              <a:rPr lang="sr-Cyrl-RS" sz="2000" dirty="0">
                <a:latin typeface="Arial" pitchFamily="34" charset="0"/>
                <a:cs typeface="Arial" pitchFamily="34" charset="0"/>
              </a:rPr>
              <a:t> </a:t>
            </a:r>
            <a:endParaRPr lang="x-none" sz="2000" dirty="0">
              <a:latin typeface="Arial" pitchFamily="34" charset="0"/>
              <a:cs typeface="Arial" pitchFamily="34" charset="0"/>
            </a:endParaRPr>
          </a:p>
          <a:p>
            <a:pPr marL="0" indent="0" eaLnBrk="1" fontAlgn="auto" hangingPunct="1">
              <a:spcAft>
                <a:spcPts val="0"/>
              </a:spcAft>
              <a:buClr>
                <a:schemeClr val="accent3"/>
              </a:buClr>
              <a:buFont typeface="Wingdings 2"/>
              <a:buNone/>
              <a:defRPr/>
            </a:pPr>
            <a:endParaRPr lang="x-none" sz="2000" dirty="0">
              <a:solidFill>
                <a:schemeClr val="accent1"/>
              </a:solidFill>
              <a:latin typeface="Arial" pitchFamily="34" charset="0"/>
              <a:cs typeface="Arial" pitchFamily="34" charset="0"/>
            </a:endParaRPr>
          </a:p>
          <a:p>
            <a:pPr marL="0" indent="0" eaLnBrk="1" fontAlgn="auto" hangingPunct="1">
              <a:spcAft>
                <a:spcPts val="0"/>
              </a:spcAft>
              <a:buClr>
                <a:schemeClr val="accent3"/>
              </a:buClr>
              <a:buFont typeface="Wingdings 2"/>
              <a:buNone/>
              <a:defRPr/>
            </a:pPr>
            <a:r>
              <a:rPr lang="en-US" sz="2000" b="1" dirty="0">
                <a:solidFill>
                  <a:srgbClr val="FF0000"/>
                </a:solidFill>
                <a:latin typeface="Arial" pitchFamily="34" charset="0"/>
                <a:cs typeface="Arial" pitchFamily="34" charset="0"/>
              </a:rPr>
              <a:t>Megaspores</a:t>
            </a:r>
            <a:r>
              <a:rPr lang="en-US" sz="2000" dirty="0">
                <a:solidFill>
                  <a:srgbClr val="FF0000"/>
                </a:solidFill>
                <a:latin typeface="Arial" pitchFamily="34" charset="0"/>
                <a:cs typeface="Arial" pitchFamily="34" charset="0"/>
              </a:rPr>
              <a:t> divide and develop into a </a:t>
            </a:r>
            <a:r>
              <a:rPr lang="en-US" sz="2000" b="1" dirty="0">
                <a:solidFill>
                  <a:srgbClr val="FF0000"/>
                </a:solidFill>
                <a:latin typeface="Arial" pitchFamily="34" charset="0"/>
                <a:cs typeface="Arial" pitchFamily="34" charset="0"/>
              </a:rPr>
              <a:t>female gametophyte with archegonia </a:t>
            </a:r>
            <a:r>
              <a:rPr lang="en-US" sz="2000" dirty="0">
                <a:solidFill>
                  <a:srgbClr val="FF0000"/>
                </a:solidFill>
                <a:latin typeface="Arial" pitchFamily="34" charset="0"/>
                <a:cs typeface="Arial" pitchFamily="34" charset="0"/>
              </a:rPr>
              <a:t>(female sex organs). </a:t>
            </a:r>
          </a:p>
          <a:p>
            <a:pPr marL="0" indent="0" eaLnBrk="1" fontAlgn="auto" hangingPunct="1">
              <a:spcAft>
                <a:spcPts val="0"/>
              </a:spcAft>
              <a:buClr>
                <a:schemeClr val="accent3"/>
              </a:buClr>
              <a:buFont typeface="Wingdings 2"/>
              <a:buNone/>
              <a:defRPr/>
            </a:pPr>
            <a:r>
              <a:rPr lang="en-US" sz="2000" b="1" dirty="0">
                <a:solidFill>
                  <a:schemeClr val="accent1"/>
                </a:solidFill>
                <a:latin typeface="Arial" pitchFamily="34" charset="0"/>
                <a:cs typeface="Arial" pitchFamily="34" charset="0"/>
              </a:rPr>
              <a:t>Microspores</a:t>
            </a:r>
            <a:r>
              <a:rPr lang="en-US" sz="2000" dirty="0">
                <a:solidFill>
                  <a:schemeClr val="accent1"/>
                </a:solidFill>
                <a:latin typeface="Arial" pitchFamily="34" charset="0"/>
                <a:cs typeface="Arial" pitchFamily="34" charset="0"/>
              </a:rPr>
              <a:t> develop into a gametophyte with </a:t>
            </a:r>
            <a:r>
              <a:rPr lang="en-US" sz="2000" b="1" dirty="0">
                <a:solidFill>
                  <a:schemeClr val="accent1"/>
                </a:solidFill>
                <a:latin typeface="Arial" pitchFamily="34" charset="0"/>
                <a:cs typeface="Arial" pitchFamily="34" charset="0"/>
              </a:rPr>
              <a:t>male reproductive organs – antheridia</a:t>
            </a:r>
            <a:r>
              <a:rPr lang="en-US" sz="2000" dirty="0">
                <a:solidFill>
                  <a:schemeClr val="accent1"/>
                </a:solidFill>
                <a:latin typeface="Arial" pitchFamily="34" charset="0"/>
                <a:cs typeface="Arial" pitchFamily="34" charset="0"/>
              </a:rPr>
              <a:t>.</a:t>
            </a:r>
            <a:endParaRPr lang="x-none" sz="2000" dirty="0">
              <a:solidFill>
                <a:schemeClr val="accent1"/>
              </a:solidFill>
              <a:latin typeface="Arial" pitchFamily="34" charset="0"/>
              <a:cs typeface="Arial" pitchFamily="34" charset="0"/>
            </a:endParaRPr>
          </a:p>
          <a:p>
            <a:pPr marL="274320" indent="-274320" eaLnBrk="1" fontAlgn="auto" hangingPunct="1">
              <a:spcAft>
                <a:spcPts val="0"/>
              </a:spcAft>
              <a:buClr>
                <a:schemeClr val="accent3"/>
              </a:buClr>
              <a:buFont typeface="Wingdings 2"/>
              <a:buChar char=""/>
              <a:defRPr/>
            </a:pPr>
            <a:endParaRPr lang="en-US" sz="2000" dirty="0"/>
          </a:p>
        </p:txBody>
      </p:sp>
      <p:pic>
        <p:nvPicPr>
          <p:cNvPr id="2" name="Picture 1">
            <a:extLst>
              <a:ext uri="{FF2B5EF4-FFF2-40B4-BE49-F238E27FC236}">
                <a16:creationId xmlns:a16="http://schemas.microsoft.com/office/drawing/2014/main" xmlns="" id="{D72B6711-11F7-795A-E0F8-C747D21D7D2E}"/>
              </a:ext>
            </a:extLst>
          </p:cNvPr>
          <p:cNvPicPr>
            <a:picLocks noChangeAspect="1"/>
          </p:cNvPicPr>
          <p:nvPr/>
        </p:nvPicPr>
        <p:blipFill>
          <a:blip r:embed="rId2" cstate="print"/>
          <a:stretch>
            <a:fillRect/>
          </a:stretch>
        </p:blipFill>
        <p:spPr>
          <a:xfrm>
            <a:off x="4517002" y="3421227"/>
            <a:ext cx="4514850" cy="3025293"/>
          </a:xfrm>
          <a:prstGeom prst="rect">
            <a:avLst/>
          </a:prstGeom>
        </p:spPr>
      </p:pic>
      <p:pic>
        <p:nvPicPr>
          <p:cNvPr id="4" name="Picture 3">
            <a:extLst>
              <a:ext uri="{FF2B5EF4-FFF2-40B4-BE49-F238E27FC236}">
                <a16:creationId xmlns:a16="http://schemas.microsoft.com/office/drawing/2014/main" xmlns="" id="{775AAC35-A37F-75EB-218C-5FA98FE9EAED}"/>
              </a:ext>
            </a:extLst>
          </p:cNvPr>
          <p:cNvPicPr>
            <a:picLocks noChangeAspect="1"/>
          </p:cNvPicPr>
          <p:nvPr/>
        </p:nvPicPr>
        <p:blipFill>
          <a:blip r:embed="rId3" cstate="print"/>
          <a:stretch>
            <a:fillRect/>
          </a:stretch>
        </p:blipFill>
        <p:spPr>
          <a:xfrm>
            <a:off x="4655882" y="260648"/>
            <a:ext cx="4156586" cy="2528272"/>
          </a:xfrm>
          <a:prstGeom prst="rect">
            <a:avLst/>
          </a:prstGeom>
        </p:spPr>
      </p:pic>
      <p:sp>
        <p:nvSpPr>
          <p:cNvPr id="7" name="Rectangle 6">
            <a:extLst>
              <a:ext uri="{FF2B5EF4-FFF2-40B4-BE49-F238E27FC236}">
                <a16:creationId xmlns:a16="http://schemas.microsoft.com/office/drawing/2014/main" xmlns="" id="{540E836D-D375-AF99-BF31-CB7485EF7B83}"/>
              </a:ext>
            </a:extLst>
          </p:cNvPr>
          <p:cNvSpPr/>
          <p:nvPr/>
        </p:nvSpPr>
        <p:spPr>
          <a:xfrm>
            <a:off x="5222007" y="2781136"/>
            <a:ext cx="3024336"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a:t>Изоспоре</a:t>
            </a:r>
            <a:endParaRPr lang="en-US" dirty="0"/>
          </a:p>
        </p:txBody>
      </p:sp>
      <p:sp>
        <p:nvSpPr>
          <p:cNvPr id="8" name="Rectangle 7">
            <a:extLst>
              <a:ext uri="{FF2B5EF4-FFF2-40B4-BE49-F238E27FC236}">
                <a16:creationId xmlns:a16="http://schemas.microsoft.com/office/drawing/2014/main" xmlns="" id="{B5C8ED00-E325-076C-E0BC-C25F8B557C7F}"/>
              </a:ext>
            </a:extLst>
          </p:cNvPr>
          <p:cNvSpPr/>
          <p:nvPr/>
        </p:nvSpPr>
        <p:spPr>
          <a:xfrm>
            <a:off x="5474035" y="6446520"/>
            <a:ext cx="2520280" cy="3795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dirty="0"/>
              <a:t>Хетероспоре</a:t>
            </a:r>
            <a:endParaRPr lang="en-US" dirty="0"/>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B3EAF2"/>
        </a:solidFill>
        <a:effectLst/>
      </p:bgPr>
    </p:bg>
    <p:spTree>
      <p:nvGrpSpPr>
        <p:cNvPr id="1" name=""/>
        <p:cNvGrpSpPr/>
        <p:nvPr/>
      </p:nvGrpSpPr>
      <p:grpSpPr>
        <a:xfrm>
          <a:off x="0" y="0"/>
          <a:ext cx="0" cy="0"/>
          <a:chOff x="0" y="0"/>
          <a:chExt cx="0" cy="0"/>
        </a:xfrm>
      </p:grpSpPr>
      <p:sp>
        <p:nvSpPr>
          <p:cNvPr id="10242" name="Content Placeholder 2"/>
          <p:cNvSpPr>
            <a:spLocks noGrp="1"/>
          </p:cNvSpPr>
          <p:nvPr>
            <p:ph idx="1"/>
          </p:nvPr>
        </p:nvSpPr>
        <p:spPr/>
        <p:txBody>
          <a:bodyPr/>
          <a:lstStyle/>
          <a:p>
            <a:pPr marL="0" indent="0" algn="ctr">
              <a:buFont typeface="Wingdings 2" pitchFamily="18" charset="2"/>
              <a:buNone/>
            </a:pPr>
            <a:r>
              <a:rPr lang="en-US" altLang="en-US" sz="4800" dirty="0">
                <a:latin typeface="Arial" pitchFamily="34" charset="0"/>
                <a:cs typeface="Arial" pitchFamily="34" charset="0"/>
              </a:rPr>
              <a:t>Vegetative propagation of plants</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normAutofit fontScale="90000"/>
          </a:bodyPr>
          <a:lstStyle/>
          <a:p>
            <a:pPr algn="ctr" eaLnBrk="1" fontAlgn="auto" hangingPunct="1">
              <a:spcAft>
                <a:spcPts val="0"/>
              </a:spcAft>
              <a:defRPr/>
            </a:pPr>
            <a:r>
              <a:rPr lang="en-US" b="1" dirty="0">
                <a:solidFill>
                  <a:schemeClr val="tx1"/>
                </a:solidFill>
                <a:latin typeface="Arial" pitchFamily="34" charset="0"/>
                <a:cs typeface="Arial" pitchFamily="34" charset="0"/>
              </a:rPr>
              <a:t>Vegetative propagation of plants</a:t>
            </a:r>
          </a:p>
        </p:txBody>
      </p:sp>
      <p:sp>
        <p:nvSpPr>
          <p:cNvPr id="3" name="Content Placeholder 2"/>
          <p:cNvSpPr>
            <a:spLocks noGrp="1"/>
          </p:cNvSpPr>
          <p:nvPr>
            <p:ph idx="1"/>
          </p:nvPr>
        </p:nvSpPr>
        <p:spPr>
          <a:xfrm>
            <a:off x="250825" y="2135907"/>
            <a:ext cx="8588375" cy="4389437"/>
          </a:xfrm>
        </p:spPr>
        <p:txBody>
          <a:bodyPr>
            <a:normAutofit fontScale="85000" lnSpcReduction="20000"/>
          </a:bodyPr>
          <a:lstStyle/>
          <a:p>
            <a:pPr eaLnBrk="1" fontAlgn="auto" hangingPunct="1">
              <a:spcAft>
                <a:spcPts val="0"/>
              </a:spcAft>
              <a:buClr>
                <a:schemeClr val="accent3"/>
              </a:buClr>
              <a:defRPr/>
            </a:pPr>
            <a:r>
              <a:rPr lang="en-US" dirty="0">
                <a:latin typeface="Arial" pitchFamily="34" charset="0"/>
                <a:cs typeface="Arial" pitchFamily="34" charset="0"/>
              </a:rPr>
              <a:t>It is a form of asexual reproduction - the development of new individuals from parts of the plant's body. </a:t>
            </a:r>
            <a:br>
              <a:rPr lang="en-US" dirty="0">
                <a:latin typeface="Arial" pitchFamily="34" charset="0"/>
                <a:cs typeface="Arial" pitchFamily="34" charset="0"/>
              </a:rPr>
            </a:br>
            <a:endParaRPr lang="x-none" dirty="0">
              <a:latin typeface="Arial" pitchFamily="34" charset="0"/>
              <a:cs typeface="Arial" pitchFamily="34" charset="0"/>
            </a:endParaRPr>
          </a:p>
          <a:p>
            <a:pPr eaLnBrk="1" fontAlgn="auto" hangingPunct="1">
              <a:spcAft>
                <a:spcPts val="0"/>
              </a:spcAft>
              <a:buClr>
                <a:schemeClr val="accent3"/>
              </a:buClr>
              <a:defRPr/>
            </a:pPr>
            <a:r>
              <a:rPr lang="en-US" dirty="0">
                <a:latin typeface="Arial" pitchFamily="34" charset="0"/>
                <a:cs typeface="Arial" pitchFamily="34" charset="0"/>
              </a:rPr>
              <a:t>The new plant is genetically the same as the parent plant.</a:t>
            </a:r>
          </a:p>
          <a:p>
            <a:pPr eaLnBrk="1" fontAlgn="auto" hangingPunct="1">
              <a:spcAft>
                <a:spcPts val="0"/>
              </a:spcAft>
              <a:buClr>
                <a:schemeClr val="accent3"/>
              </a:buClr>
              <a:defRPr/>
            </a:pPr>
            <a:endParaRPr lang="sr-Cyrl-RS" dirty="0">
              <a:latin typeface="Arial" pitchFamily="34" charset="0"/>
              <a:cs typeface="Arial" pitchFamily="34" charset="0"/>
            </a:endParaRPr>
          </a:p>
          <a:p>
            <a:pPr eaLnBrk="1" fontAlgn="auto" hangingPunct="1">
              <a:spcAft>
                <a:spcPts val="0"/>
              </a:spcAft>
              <a:buClr>
                <a:schemeClr val="accent3"/>
              </a:buClr>
              <a:defRPr/>
            </a:pPr>
            <a:r>
              <a:rPr lang="en-US" dirty="0">
                <a:latin typeface="Arial" pitchFamily="34" charset="0"/>
                <a:cs typeface="Arial" pitchFamily="34" charset="0"/>
              </a:rPr>
              <a:t>A group of genetically identical individuals that result from the reproduction of one individual is a CLONE.</a:t>
            </a:r>
          </a:p>
          <a:p>
            <a:pPr eaLnBrk="1" fontAlgn="auto" hangingPunct="1">
              <a:spcAft>
                <a:spcPts val="0"/>
              </a:spcAft>
              <a:buClr>
                <a:schemeClr val="accent3"/>
              </a:buClr>
              <a:defRPr/>
            </a:pPr>
            <a:endParaRPr lang="x-none" dirty="0">
              <a:latin typeface="Arial" pitchFamily="34" charset="0"/>
              <a:cs typeface="Arial" pitchFamily="34" charset="0"/>
            </a:endParaRPr>
          </a:p>
          <a:p>
            <a:pPr eaLnBrk="1" fontAlgn="auto" hangingPunct="1">
              <a:spcAft>
                <a:spcPts val="0"/>
              </a:spcAft>
              <a:buClr>
                <a:schemeClr val="accent3"/>
              </a:buClr>
              <a:defRPr/>
            </a:pPr>
            <a:r>
              <a:rPr lang="en-US" dirty="0">
                <a:latin typeface="Arial" pitchFamily="34" charset="0"/>
                <a:cs typeface="Arial" pitchFamily="34" charset="0"/>
              </a:rPr>
              <a:t>Unicellular and multicellular organisms reproduce vegetatively.</a:t>
            </a:r>
          </a:p>
          <a:p>
            <a:pPr eaLnBrk="1" fontAlgn="auto" hangingPunct="1">
              <a:spcAft>
                <a:spcPts val="0"/>
              </a:spcAft>
              <a:buClr>
                <a:schemeClr val="accent3"/>
              </a:buClr>
              <a:defRPr/>
            </a:pPr>
            <a:endParaRPr lang="x-none" dirty="0">
              <a:latin typeface="Arial" pitchFamily="34" charset="0"/>
              <a:cs typeface="Arial" pitchFamily="34" charset="0"/>
            </a:endParaRPr>
          </a:p>
          <a:p>
            <a:pPr eaLnBrk="1" fontAlgn="auto" hangingPunct="1">
              <a:spcAft>
                <a:spcPts val="0"/>
              </a:spcAft>
              <a:buClr>
                <a:schemeClr val="accent3"/>
              </a:buClr>
              <a:defRPr/>
            </a:pPr>
            <a:r>
              <a:rPr lang="en-US" dirty="0">
                <a:latin typeface="Arial" pitchFamily="34" charset="0"/>
                <a:cs typeface="Arial" pitchFamily="34" charset="0"/>
              </a:rPr>
              <a:t>Vegetative propagation can be: </a:t>
            </a:r>
          </a:p>
          <a:p>
            <a:pPr marL="514350" indent="-514350" eaLnBrk="1" fontAlgn="auto" hangingPunct="1">
              <a:spcAft>
                <a:spcPts val="0"/>
              </a:spcAft>
              <a:buClr>
                <a:schemeClr val="accent3"/>
              </a:buClr>
              <a:buFont typeface="+mj-lt"/>
              <a:buAutoNum type="arabicPeriod"/>
              <a:defRPr/>
            </a:pPr>
            <a:r>
              <a:rPr lang="en-US" dirty="0">
                <a:latin typeface="Arial" pitchFamily="34" charset="0"/>
                <a:cs typeface="Arial" pitchFamily="34" charset="0"/>
              </a:rPr>
              <a:t>naturally </a:t>
            </a:r>
          </a:p>
          <a:p>
            <a:pPr marL="514350" indent="-514350" eaLnBrk="1" fontAlgn="auto" hangingPunct="1">
              <a:spcAft>
                <a:spcPts val="0"/>
              </a:spcAft>
              <a:buClr>
                <a:schemeClr val="accent3"/>
              </a:buClr>
              <a:buFont typeface="+mj-lt"/>
              <a:buAutoNum type="arabicPeriod"/>
              <a:defRPr/>
            </a:pPr>
            <a:r>
              <a:rPr lang="en-US" dirty="0">
                <a:latin typeface="Arial" pitchFamily="34" charset="0"/>
                <a:cs typeface="Arial" pitchFamily="34" charset="0"/>
              </a:rPr>
              <a:t>artificially</a:t>
            </a:r>
            <a:endParaRPr lang="x-none" dirty="0">
              <a:latin typeface="Arial" pitchFamily="34" charset="0"/>
              <a:cs typeface="Arial" pitchFamily="34" charset="0"/>
            </a:endParaRPr>
          </a:p>
          <a:p>
            <a:pPr marL="274320" indent="-274320" eaLnBrk="1" fontAlgn="auto" hangingPunct="1">
              <a:spcAft>
                <a:spcPts val="0"/>
              </a:spcAft>
              <a:buClr>
                <a:schemeClr val="accent3"/>
              </a:buClr>
              <a:buFont typeface="Wingdings 2"/>
              <a:buChar char=""/>
              <a:defRPr/>
            </a:pPr>
            <a:endParaRPr lang="en-US" dirty="0"/>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3EAF2"/>
        </a:solidFill>
        <a:effectLst/>
      </p:bgPr>
    </p:bg>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250825" y="765175"/>
            <a:ext cx="7907338" cy="5181600"/>
          </a:xfrm>
        </p:spPr>
        <p:txBody>
          <a:bodyPr/>
          <a:lstStyle/>
          <a:p>
            <a:pPr marL="0" indent="0" algn="ctr" eaLnBrk="1" hangingPunct="1">
              <a:buNone/>
            </a:pPr>
            <a:r>
              <a:rPr lang="en-US" altLang="en-US" sz="5400" dirty="0">
                <a:latin typeface="Arial" charset="0"/>
                <a:cs typeface="Arial" charset="0"/>
              </a:rPr>
              <a:t>Vegetative propagation:</a:t>
            </a:r>
          </a:p>
          <a:p>
            <a:pPr marL="0" indent="0" algn="ctr" eaLnBrk="1" hangingPunct="1">
              <a:buNone/>
            </a:pPr>
            <a:endParaRPr lang="en-US" altLang="en-US" sz="5400" dirty="0">
              <a:latin typeface="Arial" charset="0"/>
              <a:cs typeface="Arial" charset="0"/>
            </a:endParaRPr>
          </a:p>
          <a:p>
            <a:pPr algn="ctr" eaLnBrk="1" hangingPunct="1"/>
            <a:r>
              <a:rPr lang="en-US" altLang="en-US" sz="3200" dirty="0">
                <a:latin typeface="Arial" charset="0"/>
                <a:cs typeface="Arial" charset="0"/>
              </a:rPr>
              <a:t>binary fission</a:t>
            </a:r>
          </a:p>
          <a:p>
            <a:pPr algn="ctr" eaLnBrk="1" hangingPunct="1"/>
            <a:r>
              <a:rPr lang="en-US" altLang="en-US" sz="3200" dirty="0">
                <a:latin typeface="Arial" charset="0"/>
                <a:cs typeface="Arial" charset="0"/>
              </a:rPr>
              <a:t>fragmentation</a:t>
            </a:r>
          </a:p>
          <a:p>
            <a:pPr algn="ctr" eaLnBrk="1" hangingPunct="1"/>
            <a:r>
              <a:rPr lang="en-US" altLang="en-US" sz="3200" dirty="0">
                <a:latin typeface="Arial" charset="0"/>
                <a:cs typeface="Arial" charset="0"/>
              </a:rPr>
              <a:t>budding</a:t>
            </a:r>
          </a:p>
          <a:p>
            <a:pPr algn="ctr" eaLnBrk="1" hangingPunct="1"/>
            <a:r>
              <a:rPr lang="en-US" altLang="en-US" sz="3200" dirty="0">
                <a:latin typeface="Arial" charset="0"/>
                <a:cs typeface="Arial" charset="0"/>
              </a:rPr>
              <a:t>tubers</a:t>
            </a:r>
          </a:p>
          <a:p>
            <a:pPr algn="ctr" eaLnBrk="1" hangingPunct="1"/>
            <a:r>
              <a:rPr lang="en-US" altLang="en-US" sz="3200" dirty="0">
                <a:latin typeface="Arial" charset="0"/>
                <a:cs typeface="Arial" charset="0"/>
              </a:rPr>
              <a:t>bulbs</a:t>
            </a:r>
          </a:p>
          <a:p>
            <a:pPr algn="ctr" eaLnBrk="1" hangingPunct="1"/>
            <a:r>
              <a:rPr lang="en-US" altLang="en-US" sz="3200" dirty="0">
                <a:latin typeface="Arial" charset="0"/>
                <a:cs typeface="Arial" charset="0"/>
              </a:rPr>
              <a:t>runner</a:t>
            </a:r>
          </a:p>
          <a:p>
            <a:pPr marL="0" indent="0" algn="ctr" eaLnBrk="1" hangingPunct="1">
              <a:buFont typeface="Wingdings 2" pitchFamily="18" charset="2"/>
              <a:buNone/>
            </a:pPr>
            <a:endParaRPr lang="en-US" altLang="en-US" sz="3200" dirty="0">
              <a:latin typeface="Arial" charset="0"/>
              <a:cs typeface="Arial" charset="0"/>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73681BB-BE26-C246-8A05-01B891564806}"/>
              </a:ext>
            </a:extLst>
          </p:cNvPr>
          <p:cNvSpPr>
            <a:spLocks noGrp="1"/>
          </p:cNvSpPr>
          <p:nvPr>
            <p:ph type="title"/>
          </p:nvPr>
        </p:nvSpPr>
        <p:spPr/>
        <p:txBody>
          <a:bodyPr/>
          <a:lstStyle/>
          <a:p>
            <a:endParaRPr lang="sr-Latn-RS"/>
          </a:p>
        </p:txBody>
      </p:sp>
      <p:sp>
        <p:nvSpPr>
          <p:cNvPr id="3" name="Content Placeholder 2">
            <a:extLst>
              <a:ext uri="{FF2B5EF4-FFF2-40B4-BE49-F238E27FC236}">
                <a16:creationId xmlns:a16="http://schemas.microsoft.com/office/drawing/2014/main" xmlns="" id="{5B3E5475-FEFF-744C-A8EF-088FF7E14A05}"/>
              </a:ext>
            </a:extLst>
          </p:cNvPr>
          <p:cNvSpPr>
            <a:spLocks noGrp="1"/>
          </p:cNvSpPr>
          <p:nvPr>
            <p:ph idx="1"/>
          </p:nvPr>
        </p:nvSpPr>
        <p:spPr/>
        <p:txBody>
          <a:bodyPr/>
          <a:lstStyle/>
          <a:p>
            <a:endParaRPr lang="sr-Latn-RS"/>
          </a:p>
        </p:txBody>
      </p:sp>
      <p:pic>
        <p:nvPicPr>
          <p:cNvPr id="2050" name="Picture 2" descr="What is Vegetative Propagation? Advantages and Disadvantages of Vegetative  Propagation">
            <a:extLst>
              <a:ext uri="{FF2B5EF4-FFF2-40B4-BE49-F238E27FC236}">
                <a16:creationId xmlns:a16="http://schemas.microsoft.com/office/drawing/2014/main" xmlns="" id="{C8A0D729-96C5-034F-901B-CA42991D8E48}"/>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889000"/>
            <a:ext cx="9144000" cy="5080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907206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4083</TotalTime>
  <Words>555</Words>
  <Application>Microsoft Office PowerPoint</Application>
  <PresentationFormat>On-screen Show (4:3)</PresentationFormat>
  <Paragraphs>95</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Plant reproduction</vt:lpstr>
      <vt:lpstr>Reproduction</vt:lpstr>
      <vt:lpstr>Slide 3</vt:lpstr>
      <vt:lpstr>Asexual reproduction- spore formation</vt:lpstr>
      <vt:lpstr>Spores</vt:lpstr>
      <vt:lpstr>Slide 6</vt:lpstr>
      <vt:lpstr>Vegetative propagation of plants</vt:lpstr>
      <vt:lpstr>Slide 8</vt:lpstr>
      <vt:lpstr>Slide 9</vt:lpstr>
      <vt:lpstr>Slide 10</vt:lpstr>
      <vt:lpstr>Vegetative reproduction- arteficial propagation</vt:lpstr>
      <vt:lpstr>Plant tissue culture procedure</vt:lpstr>
      <vt:lpstr>General characteristics of asexual reproduction</vt:lpstr>
      <vt:lpstr>Disadvantages</vt:lpstr>
      <vt:lpstr>Slide 15</vt:lpstr>
      <vt:lpstr>Sexual reproduction</vt:lpstr>
      <vt:lpstr>Sexual reproduction</vt:lpstr>
      <vt:lpstr>Types of gametes</vt:lpstr>
      <vt:lpstr>Advantages</vt:lpstr>
      <vt:lpstr>Disadvantages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4.Размножавање биљака</dc:title>
  <dc:creator>Olivera Djordjevic</dc:creator>
  <cp:lastModifiedBy>Korisnik</cp:lastModifiedBy>
  <cp:revision>273</cp:revision>
  <dcterms:created xsi:type="dcterms:W3CDTF">2015-08-27T18:50:33Z</dcterms:created>
  <dcterms:modified xsi:type="dcterms:W3CDTF">2022-10-11T09:29:45Z</dcterms:modified>
</cp:coreProperties>
</file>